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34" r:id="rId2"/>
    <p:sldId id="324" r:id="rId3"/>
    <p:sldId id="326" r:id="rId4"/>
    <p:sldId id="327" r:id="rId5"/>
    <p:sldId id="328" r:id="rId6"/>
    <p:sldId id="329" r:id="rId7"/>
    <p:sldId id="330" r:id="rId8"/>
    <p:sldId id="331" r:id="rId9"/>
    <p:sldId id="332" r:id="rId10"/>
    <p:sldId id="333" r:id="rId11"/>
    <p:sldId id="311" r:id="rId12"/>
    <p:sldId id="312" r:id="rId13"/>
    <p:sldId id="314" r:id="rId14"/>
    <p:sldId id="316" r:id="rId15"/>
    <p:sldId id="317" r:id="rId16"/>
    <p:sldId id="319" r:id="rId17"/>
    <p:sldId id="320" r:id="rId18"/>
    <p:sldId id="322" r:id="rId19"/>
    <p:sldId id="323" r:id="rId20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804">
          <p15:clr>
            <a:srgbClr val="A4A3A4"/>
          </p15:clr>
        </p15:guide>
        <p15:guide id="2" orient="horz" pos="2436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4332">
          <p15:clr>
            <a:srgbClr val="A4A3A4"/>
          </p15:clr>
        </p15:guide>
        <p15:guide id="5" pos="1429">
          <p15:clr>
            <a:srgbClr val="A4A3A4"/>
          </p15:clr>
        </p15:guide>
        <p15:guide id="6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4453"/>
    <a:srgbClr val="FF9999"/>
    <a:srgbClr val="3C3C37"/>
    <a:srgbClr val="05AFC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505" autoAdjust="0"/>
    <p:restoredTop sz="94559" autoAdjust="0"/>
  </p:normalViewPr>
  <p:slideViewPr>
    <p:cSldViewPr snapToObjects="1">
      <p:cViewPr>
        <p:scale>
          <a:sx n="70" d="100"/>
          <a:sy n="70" d="100"/>
        </p:scale>
        <p:origin x="-2760" y="-1206"/>
      </p:cViewPr>
      <p:guideLst>
        <p:guide orient="horz" pos="804"/>
        <p:guide orient="horz" pos="2436"/>
        <p:guide orient="horz" pos="1620"/>
        <p:guide pos="4332"/>
        <p:guide pos="142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41D9E-61AE-4EDE-BE64-0EC951ACC3C6}" type="datetimeFigureOut">
              <a:rPr lang="zh-CN" altLang="en-US" smtClean="0"/>
              <a:pPr/>
              <a:t>2017-05-10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FF6CA9-6BED-4C83-860B-EED03C70AF3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035880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2017-05-10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2017-05-10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2017-05-10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2017-05-10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2017-05-10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2017-05-10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9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9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2017-05-10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4400"/>
            </a:lvl1pPr>
          </a:lstStyle>
          <a:p>
            <a:r>
              <a:rPr lang="zh-CN" altLang="en-US" sz="2000" b="1" dirty="0" smtClean="0">
                <a:solidFill>
                  <a:schemeClr val="bg2">
                    <a:lumMod val="10000"/>
                  </a:schemeClr>
                </a:solidFill>
                <a:latin typeface="微软雅黑" pitchFamily="34" charset="-122"/>
                <a:ea typeface="微软雅黑" pitchFamily="34" charset="-122"/>
              </a:rPr>
              <a:t>校</a:t>
            </a:r>
            <a:r>
              <a:rPr lang="en-US" altLang="zh-CN" sz="2000" b="1" dirty="0" smtClean="0">
                <a:solidFill>
                  <a:schemeClr val="bg2">
                    <a:lumMod val="10000"/>
                  </a:schemeClr>
                </a:solidFill>
                <a:latin typeface="微软雅黑" pitchFamily="34" charset="-122"/>
                <a:ea typeface="微软雅黑" pitchFamily="34" charset="-122"/>
              </a:rPr>
              <a:t>2017</a:t>
            </a:r>
            <a:r>
              <a:rPr lang="zh-CN" altLang="en-US" sz="2000" b="1" dirty="0" smtClean="0">
                <a:solidFill>
                  <a:schemeClr val="bg2">
                    <a:lumMod val="10000"/>
                  </a:schemeClr>
                </a:solidFill>
                <a:latin typeface="微软雅黑" pitchFamily="34" charset="-122"/>
                <a:ea typeface="微软雅黑" pitchFamily="34" charset="-122"/>
              </a:rPr>
              <a:t>年工作部署大会讲话学习</a:t>
            </a:r>
            <a:endParaRPr lang="zh-CN" altLang="en-US" sz="2000" b="1" dirty="0">
              <a:solidFill>
                <a:schemeClr val="bg2">
                  <a:lumMod val="1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2017-05-10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2017-05-10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4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4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2017-05-10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2017-05-10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2017-05-10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 21"/>
          <p:cNvSpPr/>
          <p:nvPr/>
        </p:nvSpPr>
        <p:spPr>
          <a:xfrm>
            <a:off x="0" y="-15187"/>
            <a:ext cx="9144000" cy="5081397"/>
          </a:xfrm>
          <a:prstGeom prst="rect">
            <a:avLst/>
          </a:prstGeom>
          <a:solidFill>
            <a:schemeClr val="dk1">
              <a:alpha val="8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 bwMode="auto">
          <a:xfrm>
            <a:off x="755576" y="771550"/>
            <a:ext cx="7704856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流程图: 联系 18"/>
          <p:cNvSpPr/>
          <p:nvPr/>
        </p:nvSpPr>
        <p:spPr>
          <a:xfrm>
            <a:off x="470404" y="1141608"/>
            <a:ext cx="830068" cy="821953"/>
          </a:xfrm>
          <a:prstGeom prst="flowChartConnector">
            <a:avLst/>
          </a:prstGeom>
          <a:solidFill>
            <a:srgbClr val="05AFC8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流程图: 联系 19"/>
          <p:cNvSpPr/>
          <p:nvPr/>
        </p:nvSpPr>
        <p:spPr>
          <a:xfrm>
            <a:off x="470404" y="2525512"/>
            <a:ext cx="849374" cy="792091"/>
          </a:xfrm>
          <a:prstGeom prst="flowChartConnector">
            <a:avLst/>
          </a:prstGeom>
          <a:solidFill>
            <a:srgbClr val="FFC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流程图: 联系 20"/>
          <p:cNvSpPr/>
          <p:nvPr/>
        </p:nvSpPr>
        <p:spPr>
          <a:xfrm>
            <a:off x="472666" y="3939238"/>
            <a:ext cx="836151" cy="782564"/>
          </a:xfrm>
          <a:prstGeom prst="flowChartConnector">
            <a:avLst/>
          </a:prstGeom>
          <a:solidFill>
            <a:srgbClr val="FA4453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7" y="-18"/>
            <a:ext cx="864095" cy="63545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19672" y="1367918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      加</a:t>
            </a:r>
            <a:r>
              <a:rPr lang="zh-CN" altLang="en-US" b="1" dirty="0"/>
              <a:t>强党的领导，牢牢把握中国特色社会主义办学方向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19672" y="2715766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        从</a:t>
            </a:r>
            <a:r>
              <a:rPr lang="zh-CN" altLang="en-US" b="1" dirty="0"/>
              <a:t>严管党治党，全面开创我校党建工作新局面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19672" y="4145074"/>
            <a:ext cx="6480720" cy="370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/>
              <a:t>贯彻落实党委领导下的校长负责制，保障年度工作圆满完成</a:t>
            </a:r>
          </a:p>
        </p:txBody>
      </p:sp>
      <p:grpSp>
        <p:nvGrpSpPr>
          <p:cNvPr id="5" name="组合 24"/>
          <p:cNvGrpSpPr/>
          <p:nvPr/>
        </p:nvGrpSpPr>
        <p:grpSpPr>
          <a:xfrm>
            <a:off x="607442" y="1275606"/>
            <a:ext cx="796206" cy="834633"/>
            <a:chOff x="3306159" y="1652261"/>
            <a:chExt cx="796206" cy="698120"/>
          </a:xfrm>
          <a:noFill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</p:grpSpPr>
        <p:sp>
          <p:nvSpPr>
            <p:cNvPr id="26" name="六边形 25"/>
            <p:cNvSpPr/>
            <p:nvPr/>
          </p:nvSpPr>
          <p:spPr>
            <a:xfrm>
              <a:off x="3306159" y="1663997"/>
              <a:ext cx="796206" cy="686384"/>
            </a:xfrm>
            <a:prstGeom prst="hexagon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/>
            </a:p>
          </p:txBody>
        </p:sp>
        <p:sp>
          <p:nvSpPr>
            <p:cNvPr id="27" name="文本框 6"/>
            <p:cNvSpPr txBox="1"/>
            <p:nvPr/>
          </p:nvSpPr>
          <p:spPr>
            <a:xfrm>
              <a:off x="3329073" y="1652261"/>
              <a:ext cx="576943" cy="52322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b="1" dirty="0" smtClean="0">
                  <a:gradFill flip="none" rotWithShape="1">
                    <a:gsLst>
                      <a:gs pos="0">
                        <a:schemeClr val="bg1">
                          <a:shade val="30000"/>
                          <a:satMod val="115000"/>
                        </a:schemeClr>
                      </a:gs>
                      <a:gs pos="50000">
                        <a:schemeClr val="bg1">
                          <a:shade val="67500"/>
                          <a:satMod val="115000"/>
                        </a:schemeClr>
                      </a:gs>
                      <a:gs pos="100000">
                        <a:schemeClr val="bg1">
                          <a:shade val="100000"/>
                          <a:satMod val="115000"/>
                        </a:schemeClr>
                      </a:gs>
                    </a:gsLst>
                    <a:lin ang="16200000" scaled="1"/>
                    <a:tileRect/>
                  </a:gra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endParaRPr lang="zh-CN" altLang="en-US" sz="2800" b="1" dirty="0">
                <a:gradFill flip="none" rotWithShape="1">
                  <a:gsLst>
                    <a:gs pos="0">
                      <a:schemeClr val="bg1">
                        <a:shade val="30000"/>
                        <a:satMod val="115000"/>
                      </a:schemeClr>
                    </a:gs>
                    <a:gs pos="50000">
                      <a:schemeClr val="bg1">
                        <a:shade val="67500"/>
                        <a:satMod val="115000"/>
                      </a:schemeClr>
                    </a:gs>
                    <a:gs pos="100000">
                      <a:schemeClr val="bg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8" name="任意多边形 27"/>
          <p:cNvSpPr/>
          <p:nvPr/>
        </p:nvSpPr>
        <p:spPr>
          <a:xfrm>
            <a:off x="1542639" y="1347614"/>
            <a:ext cx="6336704" cy="377795"/>
          </a:xfrm>
          <a:custGeom>
            <a:avLst/>
            <a:gdLst>
              <a:gd name="connsiteX0" fmla="*/ 171596 w 3244131"/>
              <a:gd name="connsiteY0" fmla="*/ 0 h 686384"/>
              <a:gd name="connsiteX1" fmla="*/ 398103 w 3244131"/>
              <a:gd name="connsiteY1" fmla="*/ 0 h 686384"/>
              <a:gd name="connsiteX2" fmla="*/ 624610 w 3244131"/>
              <a:gd name="connsiteY2" fmla="*/ 0 h 686384"/>
              <a:gd name="connsiteX3" fmla="*/ 2619521 w 3244131"/>
              <a:gd name="connsiteY3" fmla="*/ 0 h 686384"/>
              <a:gd name="connsiteX4" fmla="*/ 2846028 w 3244131"/>
              <a:gd name="connsiteY4" fmla="*/ 0 h 686384"/>
              <a:gd name="connsiteX5" fmla="*/ 3072535 w 3244131"/>
              <a:gd name="connsiteY5" fmla="*/ 0 h 686384"/>
              <a:gd name="connsiteX6" fmla="*/ 3244131 w 3244131"/>
              <a:gd name="connsiteY6" fmla="*/ 343192 h 686384"/>
              <a:gd name="connsiteX7" fmla="*/ 3072535 w 3244131"/>
              <a:gd name="connsiteY7" fmla="*/ 686384 h 686384"/>
              <a:gd name="connsiteX8" fmla="*/ 2846028 w 3244131"/>
              <a:gd name="connsiteY8" fmla="*/ 686384 h 686384"/>
              <a:gd name="connsiteX9" fmla="*/ 2619521 w 3244131"/>
              <a:gd name="connsiteY9" fmla="*/ 686384 h 686384"/>
              <a:gd name="connsiteX10" fmla="*/ 624610 w 3244131"/>
              <a:gd name="connsiteY10" fmla="*/ 686384 h 686384"/>
              <a:gd name="connsiteX11" fmla="*/ 398103 w 3244131"/>
              <a:gd name="connsiteY11" fmla="*/ 686384 h 686384"/>
              <a:gd name="connsiteX12" fmla="*/ 171596 w 3244131"/>
              <a:gd name="connsiteY12" fmla="*/ 686384 h 686384"/>
              <a:gd name="connsiteX13" fmla="*/ 0 w 3244131"/>
              <a:gd name="connsiteY13" fmla="*/ 343192 h 686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244131" h="686384">
                <a:moveTo>
                  <a:pt x="171596" y="0"/>
                </a:moveTo>
                <a:lnTo>
                  <a:pt x="398103" y="0"/>
                </a:lnTo>
                <a:lnTo>
                  <a:pt x="624610" y="0"/>
                </a:lnTo>
                <a:lnTo>
                  <a:pt x="2619521" y="0"/>
                </a:lnTo>
                <a:lnTo>
                  <a:pt x="2846028" y="0"/>
                </a:lnTo>
                <a:lnTo>
                  <a:pt x="3072535" y="0"/>
                </a:lnTo>
                <a:lnTo>
                  <a:pt x="3244131" y="343192"/>
                </a:lnTo>
                <a:lnTo>
                  <a:pt x="3072535" y="686384"/>
                </a:lnTo>
                <a:lnTo>
                  <a:pt x="2846028" y="686384"/>
                </a:lnTo>
                <a:lnTo>
                  <a:pt x="2619521" y="686384"/>
                </a:lnTo>
                <a:lnTo>
                  <a:pt x="624610" y="686384"/>
                </a:lnTo>
                <a:lnTo>
                  <a:pt x="398103" y="686384"/>
                </a:lnTo>
                <a:lnTo>
                  <a:pt x="171596" y="686384"/>
                </a:lnTo>
                <a:lnTo>
                  <a:pt x="0" y="343192"/>
                </a:lnTo>
                <a:close/>
              </a:path>
            </a:pathLst>
          </a:custGeom>
          <a:solidFill>
            <a:schemeClr val="bg1">
              <a:lumMod val="65000"/>
              <a:alpha val="36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 dirty="0"/>
          </a:p>
        </p:txBody>
      </p:sp>
      <p:grpSp>
        <p:nvGrpSpPr>
          <p:cNvPr id="7" name="组合 29"/>
          <p:cNvGrpSpPr/>
          <p:nvPr/>
        </p:nvGrpSpPr>
        <p:grpSpPr>
          <a:xfrm>
            <a:off x="602271" y="2643758"/>
            <a:ext cx="1089409" cy="947994"/>
            <a:chOff x="3489527" y="2350261"/>
            <a:chExt cx="1089409" cy="947994"/>
          </a:xfrm>
          <a:noFill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</p:grpSpPr>
        <p:sp>
          <p:nvSpPr>
            <p:cNvPr id="31" name="六边形 30"/>
            <p:cNvSpPr/>
            <p:nvPr/>
          </p:nvSpPr>
          <p:spPr>
            <a:xfrm>
              <a:off x="3782730" y="2611871"/>
              <a:ext cx="796206" cy="686384"/>
            </a:xfrm>
            <a:prstGeom prst="hexagon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/>
            </a:p>
          </p:txBody>
        </p:sp>
        <p:sp>
          <p:nvSpPr>
            <p:cNvPr id="32" name="文本框 23"/>
            <p:cNvSpPr txBox="1"/>
            <p:nvPr/>
          </p:nvSpPr>
          <p:spPr>
            <a:xfrm>
              <a:off x="3489527" y="2350261"/>
              <a:ext cx="576943" cy="52322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b="1" dirty="0" smtClean="0">
                  <a:gradFill flip="none" rotWithShape="1">
                    <a:gsLst>
                      <a:gs pos="0">
                        <a:schemeClr val="bg1">
                          <a:shade val="30000"/>
                          <a:satMod val="115000"/>
                        </a:schemeClr>
                      </a:gs>
                      <a:gs pos="50000">
                        <a:schemeClr val="bg1">
                          <a:shade val="67500"/>
                          <a:satMod val="115000"/>
                        </a:schemeClr>
                      </a:gs>
                      <a:gs pos="100000">
                        <a:schemeClr val="bg1">
                          <a:shade val="100000"/>
                          <a:satMod val="115000"/>
                        </a:schemeClr>
                      </a:gs>
                    </a:gsLst>
                    <a:lin ang="16200000" scaled="1"/>
                    <a:tileRect/>
                  </a:gra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endParaRPr lang="zh-CN" altLang="en-US" sz="2800" b="1" dirty="0">
                <a:gradFill flip="none" rotWithShape="1">
                  <a:gsLst>
                    <a:gs pos="0">
                      <a:schemeClr val="bg1">
                        <a:shade val="30000"/>
                        <a:satMod val="115000"/>
                      </a:schemeClr>
                    </a:gs>
                    <a:gs pos="50000">
                      <a:schemeClr val="bg1">
                        <a:shade val="67500"/>
                        <a:satMod val="115000"/>
                      </a:schemeClr>
                    </a:gs>
                    <a:gs pos="100000">
                      <a:schemeClr val="bg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33" name="任意多边形 32"/>
          <p:cNvSpPr/>
          <p:nvPr/>
        </p:nvSpPr>
        <p:spPr>
          <a:xfrm>
            <a:off x="1471410" y="2715235"/>
            <a:ext cx="6273188" cy="432579"/>
          </a:xfrm>
          <a:custGeom>
            <a:avLst/>
            <a:gdLst>
              <a:gd name="connsiteX0" fmla="*/ 171596 w 3244131"/>
              <a:gd name="connsiteY0" fmla="*/ 0 h 686384"/>
              <a:gd name="connsiteX1" fmla="*/ 398103 w 3244131"/>
              <a:gd name="connsiteY1" fmla="*/ 0 h 686384"/>
              <a:gd name="connsiteX2" fmla="*/ 624610 w 3244131"/>
              <a:gd name="connsiteY2" fmla="*/ 0 h 686384"/>
              <a:gd name="connsiteX3" fmla="*/ 2619521 w 3244131"/>
              <a:gd name="connsiteY3" fmla="*/ 0 h 686384"/>
              <a:gd name="connsiteX4" fmla="*/ 2846028 w 3244131"/>
              <a:gd name="connsiteY4" fmla="*/ 0 h 686384"/>
              <a:gd name="connsiteX5" fmla="*/ 3072535 w 3244131"/>
              <a:gd name="connsiteY5" fmla="*/ 0 h 686384"/>
              <a:gd name="connsiteX6" fmla="*/ 3244131 w 3244131"/>
              <a:gd name="connsiteY6" fmla="*/ 343192 h 686384"/>
              <a:gd name="connsiteX7" fmla="*/ 3072535 w 3244131"/>
              <a:gd name="connsiteY7" fmla="*/ 686384 h 686384"/>
              <a:gd name="connsiteX8" fmla="*/ 2846028 w 3244131"/>
              <a:gd name="connsiteY8" fmla="*/ 686384 h 686384"/>
              <a:gd name="connsiteX9" fmla="*/ 2619521 w 3244131"/>
              <a:gd name="connsiteY9" fmla="*/ 686384 h 686384"/>
              <a:gd name="connsiteX10" fmla="*/ 624610 w 3244131"/>
              <a:gd name="connsiteY10" fmla="*/ 686384 h 686384"/>
              <a:gd name="connsiteX11" fmla="*/ 398103 w 3244131"/>
              <a:gd name="connsiteY11" fmla="*/ 686384 h 686384"/>
              <a:gd name="connsiteX12" fmla="*/ 171596 w 3244131"/>
              <a:gd name="connsiteY12" fmla="*/ 686384 h 686384"/>
              <a:gd name="connsiteX13" fmla="*/ 0 w 3244131"/>
              <a:gd name="connsiteY13" fmla="*/ 343192 h 686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244131" h="686384">
                <a:moveTo>
                  <a:pt x="171596" y="0"/>
                </a:moveTo>
                <a:lnTo>
                  <a:pt x="398103" y="0"/>
                </a:lnTo>
                <a:lnTo>
                  <a:pt x="624610" y="0"/>
                </a:lnTo>
                <a:lnTo>
                  <a:pt x="2619521" y="0"/>
                </a:lnTo>
                <a:lnTo>
                  <a:pt x="2846028" y="0"/>
                </a:lnTo>
                <a:lnTo>
                  <a:pt x="3072535" y="0"/>
                </a:lnTo>
                <a:lnTo>
                  <a:pt x="3244131" y="343192"/>
                </a:lnTo>
                <a:lnTo>
                  <a:pt x="3072535" y="686384"/>
                </a:lnTo>
                <a:lnTo>
                  <a:pt x="2846028" y="686384"/>
                </a:lnTo>
                <a:lnTo>
                  <a:pt x="2619521" y="686384"/>
                </a:lnTo>
                <a:lnTo>
                  <a:pt x="624610" y="686384"/>
                </a:lnTo>
                <a:lnTo>
                  <a:pt x="398103" y="686384"/>
                </a:lnTo>
                <a:lnTo>
                  <a:pt x="171596" y="686384"/>
                </a:lnTo>
                <a:lnTo>
                  <a:pt x="0" y="343192"/>
                </a:lnTo>
                <a:close/>
              </a:path>
            </a:pathLst>
          </a:custGeom>
          <a:solidFill>
            <a:schemeClr val="bg1">
              <a:lumMod val="65000"/>
              <a:alpha val="36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  <p:grpSp>
        <p:nvGrpSpPr>
          <p:cNvPr id="8" name="组合 34"/>
          <p:cNvGrpSpPr/>
          <p:nvPr/>
        </p:nvGrpSpPr>
        <p:grpSpPr>
          <a:xfrm>
            <a:off x="620839" y="4109340"/>
            <a:ext cx="1025162" cy="881798"/>
            <a:chOff x="3866647" y="3364331"/>
            <a:chExt cx="1188860" cy="881798"/>
          </a:xfrm>
          <a:noFill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</p:grpSpPr>
        <p:sp>
          <p:nvSpPr>
            <p:cNvPr id="36" name="六边形 35"/>
            <p:cNvSpPr/>
            <p:nvPr/>
          </p:nvSpPr>
          <p:spPr>
            <a:xfrm>
              <a:off x="4259301" y="3559745"/>
              <a:ext cx="796206" cy="686384"/>
            </a:xfrm>
            <a:prstGeom prst="hexagon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/>
            </a:p>
          </p:txBody>
        </p:sp>
        <p:sp>
          <p:nvSpPr>
            <p:cNvPr id="37" name="文本框 30"/>
            <p:cNvSpPr txBox="1"/>
            <p:nvPr/>
          </p:nvSpPr>
          <p:spPr>
            <a:xfrm>
              <a:off x="3866647" y="3364331"/>
              <a:ext cx="593616" cy="52322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b="1" dirty="0" smtClean="0">
                  <a:gradFill flip="none" rotWithShape="1">
                    <a:gsLst>
                      <a:gs pos="0">
                        <a:schemeClr val="bg1">
                          <a:shade val="30000"/>
                          <a:satMod val="115000"/>
                        </a:schemeClr>
                      </a:gs>
                      <a:gs pos="50000">
                        <a:schemeClr val="bg1">
                          <a:shade val="67500"/>
                          <a:satMod val="115000"/>
                        </a:schemeClr>
                      </a:gs>
                      <a:gs pos="100000">
                        <a:schemeClr val="bg1">
                          <a:shade val="100000"/>
                          <a:satMod val="115000"/>
                        </a:schemeClr>
                      </a:gs>
                    </a:gsLst>
                    <a:lin ang="16200000" scaled="1"/>
                    <a:tileRect/>
                  </a:gra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endParaRPr lang="zh-CN" altLang="en-US" sz="2800" b="1" dirty="0">
                <a:gradFill flip="none" rotWithShape="1">
                  <a:gsLst>
                    <a:gs pos="0">
                      <a:schemeClr val="bg1">
                        <a:shade val="30000"/>
                        <a:satMod val="115000"/>
                      </a:schemeClr>
                    </a:gs>
                    <a:gs pos="50000">
                      <a:schemeClr val="bg1">
                        <a:shade val="67500"/>
                        <a:satMod val="115000"/>
                      </a:schemeClr>
                    </a:gs>
                    <a:gs pos="100000">
                      <a:schemeClr val="bg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38" name="任意多边形 37"/>
          <p:cNvSpPr/>
          <p:nvPr/>
        </p:nvSpPr>
        <p:spPr>
          <a:xfrm>
            <a:off x="1539171" y="4083918"/>
            <a:ext cx="6340171" cy="441673"/>
          </a:xfrm>
          <a:custGeom>
            <a:avLst/>
            <a:gdLst>
              <a:gd name="connsiteX0" fmla="*/ 171596 w 3244131"/>
              <a:gd name="connsiteY0" fmla="*/ 0 h 686384"/>
              <a:gd name="connsiteX1" fmla="*/ 398103 w 3244131"/>
              <a:gd name="connsiteY1" fmla="*/ 0 h 686384"/>
              <a:gd name="connsiteX2" fmla="*/ 624610 w 3244131"/>
              <a:gd name="connsiteY2" fmla="*/ 0 h 686384"/>
              <a:gd name="connsiteX3" fmla="*/ 2619521 w 3244131"/>
              <a:gd name="connsiteY3" fmla="*/ 0 h 686384"/>
              <a:gd name="connsiteX4" fmla="*/ 2846028 w 3244131"/>
              <a:gd name="connsiteY4" fmla="*/ 0 h 686384"/>
              <a:gd name="connsiteX5" fmla="*/ 3072535 w 3244131"/>
              <a:gd name="connsiteY5" fmla="*/ 0 h 686384"/>
              <a:gd name="connsiteX6" fmla="*/ 3244131 w 3244131"/>
              <a:gd name="connsiteY6" fmla="*/ 343192 h 686384"/>
              <a:gd name="connsiteX7" fmla="*/ 3072535 w 3244131"/>
              <a:gd name="connsiteY7" fmla="*/ 686384 h 686384"/>
              <a:gd name="connsiteX8" fmla="*/ 2846028 w 3244131"/>
              <a:gd name="connsiteY8" fmla="*/ 686384 h 686384"/>
              <a:gd name="connsiteX9" fmla="*/ 2619521 w 3244131"/>
              <a:gd name="connsiteY9" fmla="*/ 686384 h 686384"/>
              <a:gd name="connsiteX10" fmla="*/ 624610 w 3244131"/>
              <a:gd name="connsiteY10" fmla="*/ 686384 h 686384"/>
              <a:gd name="connsiteX11" fmla="*/ 398103 w 3244131"/>
              <a:gd name="connsiteY11" fmla="*/ 686384 h 686384"/>
              <a:gd name="connsiteX12" fmla="*/ 171596 w 3244131"/>
              <a:gd name="connsiteY12" fmla="*/ 686384 h 686384"/>
              <a:gd name="connsiteX13" fmla="*/ 0 w 3244131"/>
              <a:gd name="connsiteY13" fmla="*/ 343192 h 686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244131" h="686384">
                <a:moveTo>
                  <a:pt x="171596" y="0"/>
                </a:moveTo>
                <a:lnTo>
                  <a:pt x="398103" y="0"/>
                </a:lnTo>
                <a:lnTo>
                  <a:pt x="624610" y="0"/>
                </a:lnTo>
                <a:lnTo>
                  <a:pt x="2619521" y="0"/>
                </a:lnTo>
                <a:lnTo>
                  <a:pt x="2846028" y="0"/>
                </a:lnTo>
                <a:lnTo>
                  <a:pt x="3072535" y="0"/>
                </a:lnTo>
                <a:lnTo>
                  <a:pt x="3244131" y="343192"/>
                </a:lnTo>
                <a:lnTo>
                  <a:pt x="3072535" y="686384"/>
                </a:lnTo>
                <a:lnTo>
                  <a:pt x="2846028" y="686384"/>
                </a:lnTo>
                <a:lnTo>
                  <a:pt x="2619521" y="686384"/>
                </a:lnTo>
                <a:lnTo>
                  <a:pt x="624610" y="686384"/>
                </a:lnTo>
                <a:lnTo>
                  <a:pt x="398103" y="686384"/>
                </a:lnTo>
                <a:lnTo>
                  <a:pt x="171596" y="686384"/>
                </a:lnTo>
                <a:lnTo>
                  <a:pt x="0" y="343192"/>
                </a:lnTo>
                <a:close/>
              </a:path>
            </a:pathLst>
          </a:custGeom>
          <a:solidFill>
            <a:schemeClr val="bg1">
              <a:lumMod val="65000"/>
              <a:alpha val="36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  <p:sp>
        <p:nvSpPr>
          <p:cNvPr id="29" name="TextBox 28"/>
          <p:cNvSpPr txBox="1"/>
          <p:nvPr/>
        </p:nvSpPr>
        <p:spPr>
          <a:xfrm>
            <a:off x="899592" y="155416"/>
            <a:ext cx="6165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 smtClean="0">
                <a:solidFill>
                  <a:schemeClr val="bg2">
                    <a:lumMod val="10000"/>
                  </a:schemeClr>
                </a:solidFill>
                <a:latin typeface="微软雅黑" pitchFamily="34" charset="-122"/>
                <a:ea typeface="微软雅黑" pitchFamily="34" charset="-122"/>
              </a:rPr>
              <a:t>浦玉忠书记在</a:t>
            </a:r>
            <a:r>
              <a:rPr lang="en-US" altLang="zh-CN" sz="2000" b="1" dirty="0" smtClean="0">
                <a:solidFill>
                  <a:schemeClr val="bg2">
                    <a:lumMod val="10000"/>
                  </a:schemeClr>
                </a:solidFill>
                <a:latin typeface="微软雅黑" pitchFamily="34" charset="-122"/>
                <a:ea typeface="微软雅黑" pitchFamily="34" charset="-122"/>
              </a:rPr>
              <a:t>2017</a:t>
            </a:r>
            <a:r>
              <a:rPr lang="zh-CN" altLang="en-US" sz="2000" b="1" dirty="0" smtClean="0">
                <a:solidFill>
                  <a:schemeClr val="bg2">
                    <a:lumMod val="10000"/>
                  </a:schemeClr>
                </a:solidFill>
                <a:latin typeface="微软雅黑" pitchFamily="34" charset="-122"/>
                <a:ea typeface="微软雅黑" pitchFamily="34" charset="-122"/>
              </a:rPr>
              <a:t>年工作部署大会上讲话精神</a:t>
            </a:r>
            <a:endParaRPr lang="zh-CN" altLang="en-US" sz="2000" b="1" dirty="0">
              <a:solidFill>
                <a:schemeClr val="bg2">
                  <a:lumMod val="1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98173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" grpId="0"/>
      <p:bldP spid="3" grpId="0"/>
      <p:bldP spid="4" grpId="0"/>
      <p:bldP spid="28" grpId="0" animBg="1"/>
      <p:bldP spid="33" grpId="0" animBg="1"/>
      <p:bldP spid="3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/>
        </p:nvSpPr>
        <p:spPr>
          <a:xfrm>
            <a:off x="-36512" y="-20538"/>
            <a:ext cx="9144000" cy="5081397"/>
          </a:xfrm>
          <a:prstGeom prst="rect">
            <a:avLst/>
          </a:prstGeom>
          <a:solidFill>
            <a:schemeClr val="dk1">
              <a:alpha val="8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" name="直接连接符 1"/>
          <p:cNvCxnSpPr/>
          <p:nvPr/>
        </p:nvCxnSpPr>
        <p:spPr bwMode="auto">
          <a:xfrm>
            <a:off x="179512" y="627534"/>
            <a:ext cx="871296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矩形 6"/>
          <p:cNvSpPr/>
          <p:nvPr/>
        </p:nvSpPr>
        <p:spPr>
          <a:xfrm>
            <a:off x="277849" y="915566"/>
            <a:ext cx="3043685" cy="90079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0">
              <a:solidFill>
                <a:schemeClr val="tx1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35496" y="915565"/>
            <a:ext cx="242354" cy="949717"/>
          </a:xfrm>
          <a:prstGeom prst="rect">
            <a:avLst/>
          </a:prstGeom>
          <a:solidFill>
            <a:srgbClr val="3C3C3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850" y="941953"/>
            <a:ext cx="3043684" cy="92333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en-US" b="1" dirty="0">
                <a:latin typeface="微软雅黑" pitchFamily="34" charset="-122"/>
                <a:ea typeface="微软雅黑" pitchFamily="34" charset="-122"/>
              </a:rPr>
              <a:t>（四）</a:t>
            </a:r>
            <a:r>
              <a:rPr lang="zh-CN" altLang="en-US" b="1" dirty="0" smtClean="0">
                <a:latin typeface="微软雅黑" pitchFamily="34" charset="-122"/>
                <a:ea typeface="微软雅黑" pitchFamily="34" charset="-122"/>
              </a:rPr>
              <a:t>完善干部考核机制</a:t>
            </a:r>
            <a:endParaRPr lang="en-US" altLang="zh-CN" b="1" dirty="0" smtClean="0">
              <a:latin typeface="微软雅黑" pitchFamily="34" charset="-122"/>
              <a:ea typeface="微软雅黑" pitchFamily="34" charset="-122"/>
            </a:endParaRPr>
          </a:p>
          <a:p>
            <a:pPr lvl="0">
              <a:lnSpc>
                <a:spcPct val="150000"/>
              </a:lnSpc>
            </a:pPr>
            <a:r>
              <a:rPr lang="zh-CN" altLang="en-US" b="1" dirty="0" smtClean="0">
                <a:latin typeface="微软雅黑" pitchFamily="34" charset="-122"/>
                <a:ea typeface="微软雅黑" pitchFamily="34" charset="-122"/>
              </a:rPr>
              <a:t>          推</a:t>
            </a:r>
            <a:r>
              <a:rPr lang="zh-CN" altLang="en-US" b="1" dirty="0">
                <a:latin typeface="微软雅黑" pitchFamily="34" charset="-122"/>
                <a:ea typeface="微软雅黑" pitchFamily="34" charset="-122"/>
              </a:rPr>
              <a:t>促干部作为</a:t>
            </a:r>
            <a:endParaRPr lang="zh-CN" altLang="zh-C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0" y="5020022"/>
            <a:ext cx="9144000" cy="216024"/>
          </a:xfrm>
          <a:prstGeom prst="rect">
            <a:avLst/>
          </a:prstGeom>
          <a:solidFill>
            <a:srgbClr val="FA4453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6" name="图片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346"/>
            <a:ext cx="799605" cy="594188"/>
          </a:xfrm>
          <a:prstGeom prst="rect">
            <a:avLst/>
          </a:prstGeom>
        </p:spPr>
      </p:pic>
      <p:sp>
        <p:nvSpPr>
          <p:cNvPr id="46" name="Freeform 5"/>
          <p:cNvSpPr>
            <a:spLocks/>
          </p:cNvSpPr>
          <p:nvPr/>
        </p:nvSpPr>
        <p:spPr bwMode="auto">
          <a:xfrm>
            <a:off x="4139952" y="627478"/>
            <a:ext cx="3710644" cy="4392544"/>
          </a:xfrm>
          <a:custGeom>
            <a:avLst/>
            <a:gdLst>
              <a:gd name="T0" fmla="*/ 1412 w 1646"/>
              <a:gd name="T1" fmla="*/ 1674 h 2015"/>
              <a:gd name="T2" fmla="*/ 1372 w 1646"/>
              <a:gd name="T3" fmla="*/ 1163 h 2015"/>
              <a:gd name="T4" fmla="*/ 1439 w 1646"/>
              <a:gd name="T5" fmla="*/ 1075 h 2015"/>
              <a:gd name="T6" fmla="*/ 1536 w 1646"/>
              <a:gd name="T7" fmla="*/ 808 h 2015"/>
              <a:gd name="T8" fmla="*/ 1247 w 1646"/>
              <a:gd name="T9" fmla="*/ 156 h 2015"/>
              <a:gd name="T10" fmla="*/ 493 w 1646"/>
              <a:gd name="T11" fmla="*/ 100 h 2015"/>
              <a:gd name="T12" fmla="*/ 398 w 1646"/>
              <a:gd name="T13" fmla="*/ 157 h 2015"/>
              <a:gd name="T14" fmla="*/ 163 w 1646"/>
              <a:gd name="T15" fmla="*/ 524 h 2015"/>
              <a:gd name="T16" fmla="*/ 126 w 1646"/>
              <a:gd name="T17" fmla="*/ 617 h 2015"/>
              <a:gd name="T18" fmla="*/ 134 w 1646"/>
              <a:gd name="T19" fmla="*/ 682 h 2015"/>
              <a:gd name="T20" fmla="*/ 133 w 1646"/>
              <a:gd name="T21" fmla="*/ 749 h 2015"/>
              <a:gd name="T22" fmla="*/ 20 w 1646"/>
              <a:gd name="T23" fmla="*/ 977 h 2015"/>
              <a:gd name="T24" fmla="*/ 1 w 1646"/>
              <a:gd name="T25" fmla="*/ 1022 h 2015"/>
              <a:gd name="T26" fmla="*/ 35 w 1646"/>
              <a:gd name="T27" fmla="*/ 1079 h 2015"/>
              <a:gd name="T28" fmla="*/ 89 w 1646"/>
              <a:gd name="T29" fmla="*/ 1092 h 2015"/>
              <a:gd name="T30" fmla="*/ 103 w 1646"/>
              <a:gd name="T31" fmla="*/ 1178 h 2015"/>
              <a:gd name="T32" fmla="*/ 88 w 1646"/>
              <a:gd name="T33" fmla="*/ 1208 h 2015"/>
              <a:gd name="T34" fmla="*/ 113 w 1646"/>
              <a:gd name="T35" fmla="*/ 1250 h 2015"/>
              <a:gd name="T36" fmla="*/ 141 w 1646"/>
              <a:gd name="T37" fmla="*/ 1260 h 2015"/>
              <a:gd name="T38" fmla="*/ 118 w 1646"/>
              <a:gd name="T39" fmla="*/ 1278 h 2015"/>
              <a:gd name="T40" fmla="*/ 136 w 1646"/>
              <a:gd name="T41" fmla="*/ 1339 h 2015"/>
              <a:gd name="T42" fmla="*/ 151 w 1646"/>
              <a:gd name="T43" fmla="*/ 1373 h 2015"/>
              <a:gd name="T44" fmla="*/ 139 w 1646"/>
              <a:gd name="T45" fmla="*/ 1432 h 2015"/>
              <a:gd name="T46" fmla="*/ 215 w 1646"/>
              <a:gd name="T47" fmla="*/ 1540 h 2015"/>
              <a:gd name="T48" fmla="*/ 436 w 1646"/>
              <a:gd name="T49" fmla="*/ 1546 h 2015"/>
              <a:gd name="T50" fmla="*/ 541 w 1646"/>
              <a:gd name="T51" fmla="*/ 1617 h 2015"/>
              <a:gd name="T52" fmla="*/ 560 w 1646"/>
              <a:gd name="T53" fmla="*/ 1684 h 2015"/>
              <a:gd name="T54" fmla="*/ 644 w 1646"/>
              <a:gd name="T55" fmla="*/ 1879 h 2015"/>
              <a:gd name="T56" fmla="*/ 607 w 1646"/>
              <a:gd name="T57" fmla="*/ 2015 h 2015"/>
              <a:gd name="T58" fmla="*/ 1646 w 1646"/>
              <a:gd name="T59" fmla="*/ 2015 h 2015"/>
              <a:gd name="T60" fmla="*/ 1412 w 1646"/>
              <a:gd name="T61" fmla="*/ 1674 h 2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646" h="2015">
                <a:moveTo>
                  <a:pt x="1412" y="1674"/>
                </a:moveTo>
                <a:cubicBezTo>
                  <a:pt x="1287" y="1534"/>
                  <a:pt x="1265" y="1326"/>
                  <a:pt x="1372" y="1163"/>
                </a:cubicBezTo>
                <a:cubicBezTo>
                  <a:pt x="1391" y="1135"/>
                  <a:pt x="1413" y="1106"/>
                  <a:pt x="1439" y="1075"/>
                </a:cubicBezTo>
                <a:cubicBezTo>
                  <a:pt x="1499" y="1000"/>
                  <a:pt x="1530" y="907"/>
                  <a:pt x="1536" y="808"/>
                </a:cubicBezTo>
                <a:cubicBezTo>
                  <a:pt x="1551" y="579"/>
                  <a:pt x="1439" y="291"/>
                  <a:pt x="1247" y="156"/>
                </a:cubicBezTo>
                <a:cubicBezTo>
                  <a:pt x="1032" y="18"/>
                  <a:pt x="744" y="0"/>
                  <a:pt x="493" y="100"/>
                </a:cubicBezTo>
                <a:cubicBezTo>
                  <a:pt x="460" y="116"/>
                  <a:pt x="429" y="135"/>
                  <a:pt x="398" y="157"/>
                </a:cubicBezTo>
                <a:cubicBezTo>
                  <a:pt x="258" y="258"/>
                  <a:pt x="224" y="369"/>
                  <a:pt x="163" y="524"/>
                </a:cubicBezTo>
                <a:cubicBezTo>
                  <a:pt x="151" y="554"/>
                  <a:pt x="133" y="585"/>
                  <a:pt x="126" y="617"/>
                </a:cubicBezTo>
                <a:cubicBezTo>
                  <a:pt x="119" y="652"/>
                  <a:pt x="127" y="664"/>
                  <a:pt x="134" y="682"/>
                </a:cubicBezTo>
                <a:cubicBezTo>
                  <a:pt x="145" y="707"/>
                  <a:pt x="144" y="723"/>
                  <a:pt x="133" y="749"/>
                </a:cubicBezTo>
                <a:cubicBezTo>
                  <a:pt x="97" y="826"/>
                  <a:pt x="65" y="904"/>
                  <a:pt x="20" y="977"/>
                </a:cubicBezTo>
                <a:cubicBezTo>
                  <a:pt x="12" y="989"/>
                  <a:pt x="2" y="1005"/>
                  <a:pt x="1" y="1022"/>
                </a:cubicBezTo>
                <a:cubicBezTo>
                  <a:pt x="0" y="1046"/>
                  <a:pt x="11" y="1070"/>
                  <a:pt x="35" y="1079"/>
                </a:cubicBezTo>
                <a:cubicBezTo>
                  <a:pt x="52" y="1085"/>
                  <a:pt x="71" y="1083"/>
                  <a:pt x="89" y="1092"/>
                </a:cubicBezTo>
                <a:cubicBezTo>
                  <a:pt x="130" y="1112"/>
                  <a:pt x="124" y="1148"/>
                  <a:pt x="103" y="1178"/>
                </a:cubicBezTo>
                <a:cubicBezTo>
                  <a:pt x="96" y="1189"/>
                  <a:pt x="89" y="1199"/>
                  <a:pt x="88" y="1208"/>
                </a:cubicBezTo>
                <a:cubicBezTo>
                  <a:pt x="85" y="1225"/>
                  <a:pt x="90" y="1240"/>
                  <a:pt x="113" y="1250"/>
                </a:cubicBezTo>
                <a:cubicBezTo>
                  <a:pt x="120" y="1254"/>
                  <a:pt x="130" y="1257"/>
                  <a:pt x="141" y="1260"/>
                </a:cubicBezTo>
                <a:cubicBezTo>
                  <a:pt x="131" y="1266"/>
                  <a:pt x="123" y="1272"/>
                  <a:pt x="118" y="1278"/>
                </a:cubicBezTo>
                <a:cubicBezTo>
                  <a:pt x="94" y="1302"/>
                  <a:pt x="114" y="1325"/>
                  <a:pt x="136" y="1339"/>
                </a:cubicBezTo>
                <a:cubicBezTo>
                  <a:pt x="150" y="1348"/>
                  <a:pt x="159" y="1356"/>
                  <a:pt x="151" y="1373"/>
                </a:cubicBezTo>
                <a:cubicBezTo>
                  <a:pt x="142" y="1393"/>
                  <a:pt x="139" y="1413"/>
                  <a:pt x="139" y="1432"/>
                </a:cubicBezTo>
                <a:cubicBezTo>
                  <a:pt x="140" y="1481"/>
                  <a:pt x="166" y="1527"/>
                  <a:pt x="215" y="1540"/>
                </a:cubicBezTo>
                <a:cubicBezTo>
                  <a:pt x="277" y="1556"/>
                  <a:pt x="371" y="1542"/>
                  <a:pt x="436" y="1546"/>
                </a:cubicBezTo>
                <a:cubicBezTo>
                  <a:pt x="483" y="1550"/>
                  <a:pt x="520" y="1567"/>
                  <a:pt x="541" y="1617"/>
                </a:cubicBezTo>
                <a:cubicBezTo>
                  <a:pt x="550" y="1639"/>
                  <a:pt x="555" y="1661"/>
                  <a:pt x="560" y="1684"/>
                </a:cubicBezTo>
                <a:cubicBezTo>
                  <a:pt x="577" y="1767"/>
                  <a:pt x="616" y="1806"/>
                  <a:pt x="644" y="1879"/>
                </a:cubicBezTo>
                <a:cubicBezTo>
                  <a:pt x="660" y="1920"/>
                  <a:pt x="660" y="1966"/>
                  <a:pt x="607" y="2015"/>
                </a:cubicBezTo>
                <a:cubicBezTo>
                  <a:pt x="1646" y="2015"/>
                  <a:pt x="1646" y="2015"/>
                  <a:pt x="1646" y="2015"/>
                </a:cubicBezTo>
                <a:cubicBezTo>
                  <a:pt x="1600" y="1886"/>
                  <a:pt x="1527" y="1803"/>
                  <a:pt x="1412" y="1674"/>
                </a:cubicBezTo>
                <a:close/>
              </a:path>
            </a:pathLst>
          </a:custGeom>
          <a:solidFill>
            <a:srgbClr val="A23C8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schemeClr val="bg1"/>
              </a:solidFill>
              <a:ea typeface="微软雅黑"/>
            </a:endParaRPr>
          </a:p>
        </p:txBody>
      </p:sp>
      <p:sp>
        <p:nvSpPr>
          <p:cNvPr id="47" name="Freeform 6"/>
          <p:cNvSpPr>
            <a:spLocks/>
          </p:cNvSpPr>
          <p:nvPr/>
        </p:nvSpPr>
        <p:spPr bwMode="auto">
          <a:xfrm>
            <a:off x="4142692" y="741620"/>
            <a:ext cx="1689278" cy="4278402"/>
          </a:xfrm>
          <a:custGeom>
            <a:avLst/>
            <a:gdLst>
              <a:gd name="T0" fmla="*/ 812 w 812"/>
              <a:gd name="T1" fmla="*/ 0 h 1978"/>
              <a:gd name="T2" fmla="*/ 493 w 812"/>
              <a:gd name="T3" fmla="*/ 63 h 1978"/>
              <a:gd name="T4" fmla="*/ 398 w 812"/>
              <a:gd name="T5" fmla="*/ 120 h 1978"/>
              <a:gd name="T6" fmla="*/ 163 w 812"/>
              <a:gd name="T7" fmla="*/ 487 h 1978"/>
              <a:gd name="T8" fmla="*/ 126 w 812"/>
              <a:gd name="T9" fmla="*/ 580 h 1978"/>
              <a:gd name="T10" fmla="*/ 134 w 812"/>
              <a:gd name="T11" fmla="*/ 645 h 1978"/>
              <a:gd name="T12" fmla="*/ 133 w 812"/>
              <a:gd name="T13" fmla="*/ 712 h 1978"/>
              <a:gd name="T14" fmla="*/ 20 w 812"/>
              <a:gd name="T15" fmla="*/ 940 h 1978"/>
              <a:gd name="T16" fmla="*/ 1 w 812"/>
              <a:gd name="T17" fmla="*/ 985 h 1978"/>
              <a:gd name="T18" fmla="*/ 35 w 812"/>
              <a:gd name="T19" fmla="*/ 1042 h 1978"/>
              <a:gd name="T20" fmla="*/ 89 w 812"/>
              <a:gd name="T21" fmla="*/ 1055 h 1978"/>
              <a:gd name="T22" fmla="*/ 103 w 812"/>
              <a:gd name="T23" fmla="*/ 1141 h 1978"/>
              <a:gd name="T24" fmla="*/ 88 w 812"/>
              <a:gd name="T25" fmla="*/ 1171 h 1978"/>
              <a:gd name="T26" fmla="*/ 113 w 812"/>
              <a:gd name="T27" fmla="*/ 1213 h 1978"/>
              <a:gd name="T28" fmla="*/ 141 w 812"/>
              <a:gd name="T29" fmla="*/ 1223 h 1978"/>
              <a:gd name="T30" fmla="*/ 118 w 812"/>
              <a:gd name="T31" fmla="*/ 1241 h 1978"/>
              <a:gd name="T32" fmla="*/ 136 w 812"/>
              <a:gd name="T33" fmla="*/ 1302 h 1978"/>
              <a:gd name="T34" fmla="*/ 151 w 812"/>
              <a:gd name="T35" fmla="*/ 1336 h 1978"/>
              <a:gd name="T36" fmla="*/ 139 w 812"/>
              <a:gd name="T37" fmla="*/ 1395 h 1978"/>
              <a:gd name="T38" fmla="*/ 215 w 812"/>
              <a:gd name="T39" fmla="*/ 1503 h 1978"/>
              <a:gd name="T40" fmla="*/ 436 w 812"/>
              <a:gd name="T41" fmla="*/ 1509 h 1978"/>
              <a:gd name="T42" fmla="*/ 541 w 812"/>
              <a:gd name="T43" fmla="*/ 1580 h 1978"/>
              <a:gd name="T44" fmla="*/ 560 w 812"/>
              <a:gd name="T45" fmla="*/ 1647 h 1978"/>
              <a:gd name="T46" fmla="*/ 644 w 812"/>
              <a:gd name="T47" fmla="*/ 1842 h 1978"/>
              <a:gd name="T48" fmla="*/ 607 w 812"/>
              <a:gd name="T49" fmla="*/ 1978 h 1978"/>
              <a:gd name="T50" fmla="*/ 812 w 812"/>
              <a:gd name="T51" fmla="*/ 1978 h 1978"/>
              <a:gd name="T52" fmla="*/ 812 w 812"/>
              <a:gd name="T53" fmla="*/ 0 h 19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812" h="1978">
                <a:moveTo>
                  <a:pt x="812" y="0"/>
                </a:moveTo>
                <a:cubicBezTo>
                  <a:pt x="704" y="1"/>
                  <a:pt x="596" y="22"/>
                  <a:pt x="493" y="63"/>
                </a:cubicBezTo>
                <a:cubicBezTo>
                  <a:pt x="460" y="79"/>
                  <a:pt x="429" y="98"/>
                  <a:pt x="398" y="120"/>
                </a:cubicBezTo>
                <a:cubicBezTo>
                  <a:pt x="258" y="221"/>
                  <a:pt x="224" y="332"/>
                  <a:pt x="163" y="487"/>
                </a:cubicBezTo>
                <a:cubicBezTo>
                  <a:pt x="151" y="517"/>
                  <a:pt x="133" y="548"/>
                  <a:pt x="126" y="580"/>
                </a:cubicBezTo>
                <a:cubicBezTo>
                  <a:pt x="119" y="615"/>
                  <a:pt x="127" y="627"/>
                  <a:pt x="134" y="645"/>
                </a:cubicBezTo>
                <a:cubicBezTo>
                  <a:pt x="145" y="670"/>
                  <a:pt x="144" y="686"/>
                  <a:pt x="133" y="712"/>
                </a:cubicBezTo>
                <a:cubicBezTo>
                  <a:pt x="97" y="789"/>
                  <a:pt x="65" y="867"/>
                  <a:pt x="20" y="940"/>
                </a:cubicBezTo>
                <a:cubicBezTo>
                  <a:pt x="12" y="952"/>
                  <a:pt x="2" y="968"/>
                  <a:pt x="1" y="985"/>
                </a:cubicBezTo>
                <a:cubicBezTo>
                  <a:pt x="0" y="1009"/>
                  <a:pt x="11" y="1033"/>
                  <a:pt x="35" y="1042"/>
                </a:cubicBezTo>
                <a:cubicBezTo>
                  <a:pt x="52" y="1048"/>
                  <a:pt x="71" y="1046"/>
                  <a:pt x="89" y="1055"/>
                </a:cubicBezTo>
                <a:cubicBezTo>
                  <a:pt x="130" y="1075"/>
                  <a:pt x="124" y="1111"/>
                  <a:pt x="103" y="1141"/>
                </a:cubicBezTo>
                <a:cubicBezTo>
                  <a:pt x="96" y="1152"/>
                  <a:pt x="89" y="1162"/>
                  <a:pt x="88" y="1171"/>
                </a:cubicBezTo>
                <a:cubicBezTo>
                  <a:pt x="85" y="1188"/>
                  <a:pt x="90" y="1203"/>
                  <a:pt x="113" y="1213"/>
                </a:cubicBezTo>
                <a:cubicBezTo>
                  <a:pt x="120" y="1217"/>
                  <a:pt x="130" y="1220"/>
                  <a:pt x="141" y="1223"/>
                </a:cubicBezTo>
                <a:cubicBezTo>
                  <a:pt x="131" y="1229"/>
                  <a:pt x="123" y="1235"/>
                  <a:pt x="118" y="1241"/>
                </a:cubicBezTo>
                <a:cubicBezTo>
                  <a:pt x="94" y="1265"/>
                  <a:pt x="114" y="1288"/>
                  <a:pt x="136" y="1302"/>
                </a:cubicBezTo>
                <a:cubicBezTo>
                  <a:pt x="150" y="1311"/>
                  <a:pt x="159" y="1319"/>
                  <a:pt x="151" y="1336"/>
                </a:cubicBezTo>
                <a:cubicBezTo>
                  <a:pt x="142" y="1356"/>
                  <a:pt x="139" y="1376"/>
                  <a:pt x="139" y="1395"/>
                </a:cubicBezTo>
                <a:cubicBezTo>
                  <a:pt x="140" y="1444"/>
                  <a:pt x="166" y="1490"/>
                  <a:pt x="215" y="1503"/>
                </a:cubicBezTo>
                <a:cubicBezTo>
                  <a:pt x="277" y="1519"/>
                  <a:pt x="371" y="1505"/>
                  <a:pt x="436" y="1509"/>
                </a:cubicBezTo>
                <a:cubicBezTo>
                  <a:pt x="483" y="1513"/>
                  <a:pt x="520" y="1530"/>
                  <a:pt x="541" y="1580"/>
                </a:cubicBezTo>
                <a:cubicBezTo>
                  <a:pt x="550" y="1602"/>
                  <a:pt x="555" y="1624"/>
                  <a:pt x="560" y="1647"/>
                </a:cubicBezTo>
                <a:cubicBezTo>
                  <a:pt x="577" y="1730"/>
                  <a:pt x="616" y="1769"/>
                  <a:pt x="644" y="1842"/>
                </a:cubicBezTo>
                <a:cubicBezTo>
                  <a:pt x="660" y="1883"/>
                  <a:pt x="660" y="1929"/>
                  <a:pt x="607" y="1978"/>
                </a:cubicBezTo>
                <a:cubicBezTo>
                  <a:pt x="812" y="1978"/>
                  <a:pt x="812" y="1978"/>
                  <a:pt x="812" y="1978"/>
                </a:cubicBezTo>
                <a:cubicBezTo>
                  <a:pt x="812" y="0"/>
                  <a:pt x="812" y="0"/>
                  <a:pt x="812" y="0"/>
                </a:cubicBezTo>
                <a:close/>
              </a:path>
            </a:pathLst>
          </a:custGeom>
          <a:solidFill>
            <a:srgbClr val="F39E0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schemeClr val="bg1"/>
              </a:solidFill>
              <a:ea typeface="微软雅黑"/>
            </a:endParaRPr>
          </a:p>
        </p:txBody>
      </p:sp>
      <p:sp>
        <p:nvSpPr>
          <p:cNvPr id="48" name="Freeform 7"/>
          <p:cNvSpPr>
            <a:spLocks/>
          </p:cNvSpPr>
          <p:nvPr/>
        </p:nvSpPr>
        <p:spPr bwMode="auto">
          <a:xfrm>
            <a:off x="4194990" y="594189"/>
            <a:ext cx="3439582" cy="2185335"/>
          </a:xfrm>
          <a:custGeom>
            <a:avLst/>
            <a:gdLst>
              <a:gd name="T0" fmla="*/ 1466 w 1500"/>
              <a:gd name="T1" fmla="*/ 922 h 922"/>
              <a:gd name="T2" fmla="*/ 1485 w 1500"/>
              <a:gd name="T3" fmla="*/ 808 h 922"/>
              <a:gd name="T4" fmla="*/ 1196 w 1500"/>
              <a:gd name="T5" fmla="*/ 156 h 922"/>
              <a:gd name="T6" fmla="*/ 442 w 1500"/>
              <a:gd name="T7" fmla="*/ 100 h 922"/>
              <a:gd name="T8" fmla="*/ 347 w 1500"/>
              <a:gd name="T9" fmla="*/ 157 h 922"/>
              <a:gd name="T10" fmla="*/ 112 w 1500"/>
              <a:gd name="T11" fmla="*/ 524 h 922"/>
              <a:gd name="T12" fmla="*/ 75 w 1500"/>
              <a:gd name="T13" fmla="*/ 617 h 922"/>
              <a:gd name="T14" fmla="*/ 83 w 1500"/>
              <a:gd name="T15" fmla="*/ 682 h 922"/>
              <a:gd name="T16" fmla="*/ 82 w 1500"/>
              <a:gd name="T17" fmla="*/ 749 h 922"/>
              <a:gd name="T18" fmla="*/ 0 w 1500"/>
              <a:gd name="T19" fmla="*/ 922 h 922"/>
              <a:gd name="T20" fmla="*/ 1466 w 1500"/>
              <a:gd name="T21" fmla="*/ 922 h 9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500" h="922">
                <a:moveTo>
                  <a:pt x="1466" y="922"/>
                </a:moveTo>
                <a:cubicBezTo>
                  <a:pt x="1476" y="885"/>
                  <a:pt x="1483" y="847"/>
                  <a:pt x="1485" y="808"/>
                </a:cubicBezTo>
                <a:cubicBezTo>
                  <a:pt x="1500" y="579"/>
                  <a:pt x="1388" y="291"/>
                  <a:pt x="1196" y="156"/>
                </a:cubicBezTo>
                <a:cubicBezTo>
                  <a:pt x="981" y="18"/>
                  <a:pt x="693" y="0"/>
                  <a:pt x="442" y="100"/>
                </a:cubicBezTo>
                <a:cubicBezTo>
                  <a:pt x="409" y="116"/>
                  <a:pt x="378" y="135"/>
                  <a:pt x="347" y="157"/>
                </a:cubicBezTo>
                <a:cubicBezTo>
                  <a:pt x="207" y="258"/>
                  <a:pt x="173" y="369"/>
                  <a:pt x="112" y="524"/>
                </a:cubicBezTo>
                <a:cubicBezTo>
                  <a:pt x="100" y="554"/>
                  <a:pt x="82" y="585"/>
                  <a:pt x="75" y="617"/>
                </a:cubicBezTo>
                <a:cubicBezTo>
                  <a:pt x="68" y="652"/>
                  <a:pt x="76" y="664"/>
                  <a:pt x="83" y="682"/>
                </a:cubicBezTo>
                <a:cubicBezTo>
                  <a:pt x="94" y="707"/>
                  <a:pt x="93" y="723"/>
                  <a:pt x="82" y="749"/>
                </a:cubicBezTo>
                <a:cubicBezTo>
                  <a:pt x="55" y="807"/>
                  <a:pt x="30" y="866"/>
                  <a:pt x="0" y="922"/>
                </a:cubicBezTo>
                <a:cubicBezTo>
                  <a:pt x="1466" y="922"/>
                  <a:pt x="1466" y="922"/>
                  <a:pt x="1466" y="922"/>
                </a:cubicBezTo>
                <a:close/>
              </a:path>
            </a:pathLst>
          </a:custGeom>
          <a:solidFill>
            <a:srgbClr val="E72918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schemeClr val="bg1"/>
              </a:solidFill>
              <a:ea typeface="微软雅黑"/>
            </a:endParaRPr>
          </a:p>
        </p:txBody>
      </p:sp>
      <p:sp>
        <p:nvSpPr>
          <p:cNvPr id="49" name="Freeform 8"/>
          <p:cNvSpPr>
            <a:spLocks/>
          </p:cNvSpPr>
          <p:nvPr/>
        </p:nvSpPr>
        <p:spPr bwMode="auto">
          <a:xfrm>
            <a:off x="4161402" y="682037"/>
            <a:ext cx="1672970" cy="2097487"/>
          </a:xfrm>
          <a:custGeom>
            <a:avLst/>
            <a:gdLst>
              <a:gd name="T0" fmla="*/ 761 w 761"/>
              <a:gd name="T1" fmla="*/ 0 h 885"/>
              <a:gd name="T2" fmla="*/ 442 w 761"/>
              <a:gd name="T3" fmla="*/ 63 h 885"/>
              <a:gd name="T4" fmla="*/ 347 w 761"/>
              <a:gd name="T5" fmla="*/ 120 h 885"/>
              <a:gd name="T6" fmla="*/ 112 w 761"/>
              <a:gd name="T7" fmla="*/ 487 h 885"/>
              <a:gd name="T8" fmla="*/ 75 w 761"/>
              <a:gd name="T9" fmla="*/ 580 h 885"/>
              <a:gd name="T10" fmla="*/ 83 w 761"/>
              <a:gd name="T11" fmla="*/ 645 h 885"/>
              <a:gd name="T12" fmla="*/ 82 w 761"/>
              <a:gd name="T13" fmla="*/ 712 h 885"/>
              <a:gd name="T14" fmla="*/ 0 w 761"/>
              <a:gd name="T15" fmla="*/ 885 h 885"/>
              <a:gd name="T16" fmla="*/ 761 w 761"/>
              <a:gd name="T17" fmla="*/ 885 h 885"/>
              <a:gd name="T18" fmla="*/ 761 w 761"/>
              <a:gd name="T19" fmla="*/ 0 h 8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61" h="885">
                <a:moveTo>
                  <a:pt x="761" y="0"/>
                </a:moveTo>
                <a:cubicBezTo>
                  <a:pt x="653" y="1"/>
                  <a:pt x="545" y="22"/>
                  <a:pt x="442" y="63"/>
                </a:cubicBezTo>
                <a:cubicBezTo>
                  <a:pt x="409" y="79"/>
                  <a:pt x="378" y="98"/>
                  <a:pt x="347" y="120"/>
                </a:cubicBezTo>
                <a:cubicBezTo>
                  <a:pt x="207" y="221"/>
                  <a:pt x="173" y="332"/>
                  <a:pt x="112" y="487"/>
                </a:cubicBezTo>
                <a:cubicBezTo>
                  <a:pt x="100" y="517"/>
                  <a:pt x="82" y="548"/>
                  <a:pt x="75" y="580"/>
                </a:cubicBezTo>
                <a:cubicBezTo>
                  <a:pt x="68" y="615"/>
                  <a:pt x="76" y="627"/>
                  <a:pt x="83" y="645"/>
                </a:cubicBezTo>
                <a:cubicBezTo>
                  <a:pt x="94" y="670"/>
                  <a:pt x="93" y="686"/>
                  <a:pt x="82" y="712"/>
                </a:cubicBezTo>
                <a:cubicBezTo>
                  <a:pt x="55" y="770"/>
                  <a:pt x="30" y="829"/>
                  <a:pt x="0" y="885"/>
                </a:cubicBezTo>
                <a:cubicBezTo>
                  <a:pt x="761" y="885"/>
                  <a:pt x="761" y="885"/>
                  <a:pt x="761" y="885"/>
                </a:cubicBezTo>
                <a:cubicBezTo>
                  <a:pt x="761" y="0"/>
                  <a:pt x="761" y="0"/>
                  <a:pt x="761" y="0"/>
                </a:cubicBezTo>
                <a:close/>
              </a:path>
            </a:pathLst>
          </a:custGeom>
          <a:solidFill>
            <a:srgbClr val="009E9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schemeClr val="bg1"/>
              </a:solidFill>
              <a:ea typeface="微软雅黑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852037" y="1576412"/>
            <a:ext cx="17105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/>
              <a:t>①制定二级党组织干部党建工作责任清单</a:t>
            </a:r>
            <a:endParaRPr lang="en-US" altLang="zh-CN" dirty="0"/>
          </a:p>
        </p:txBody>
      </p:sp>
      <p:sp>
        <p:nvSpPr>
          <p:cNvPr id="11" name="矩形 10"/>
          <p:cNvSpPr/>
          <p:nvPr/>
        </p:nvSpPr>
        <p:spPr>
          <a:xfrm>
            <a:off x="4507867" y="1515437"/>
            <a:ext cx="15425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/>
              <a:t>②优化处级单位和处级干部考核指标体系</a:t>
            </a:r>
          </a:p>
        </p:txBody>
      </p:sp>
      <p:sp>
        <p:nvSpPr>
          <p:cNvPr id="12" name="矩形 11"/>
          <p:cNvSpPr/>
          <p:nvPr/>
        </p:nvSpPr>
        <p:spPr>
          <a:xfrm>
            <a:off x="5834372" y="2920757"/>
            <a:ext cx="14401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/>
              <a:t>③增强考核方式方法的完整性和系统性</a:t>
            </a:r>
            <a:endParaRPr lang="en-US" altLang="zh-CN" dirty="0"/>
          </a:p>
        </p:txBody>
      </p:sp>
      <p:sp>
        <p:nvSpPr>
          <p:cNvPr id="15" name="TextBox 14"/>
          <p:cNvSpPr txBox="1"/>
          <p:nvPr/>
        </p:nvSpPr>
        <p:spPr>
          <a:xfrm>
            <a:off x="4575618" y="2643758"/>
            <a:ext cx="12587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dirty="0" smtClean="0">
              <a:solidFill>
                <a:schemeClr val="bg1"/>
              </a:solidFill>
            </a:endParaRPr>
          </a:p>
          <a:p>
            <a:r>
              <a:rPr lang="zh-CN" altLang="en-US" dirty="0" smtClean="0"/>
              <a:t>④</a:t>
            </a:r>
            <a:r>
              <a:rPr lang="zh-CN" altLang="en-US" dirty="0"/>
              <a:t>强化考核结果</a:t>
            </a:r>
            <a:r>
              <a:rPr lang="zh-CN" altLang="en-US" dirty="0" smtClean="0"/>
              <a:t>运用</a:t>
            </a:r>
            <a:endParaRPr lang="en-US" altLang="zh-CN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827584" y="123478"/>
            <a:ext cx="6476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贯彻落实党委领导下的校长负责制，保障年度工作圆满完成</a:t>
            </a:r>
          </a:p>
        </p:txBody>
      </p:sp>
    </p:spTree>
    <p:extLst>
      <p:ext uri="{BB962C8B-B14F-4D97-AF65-F5344CB8AC3E}">
        <p14:creationId xmlns="" xmlns:p14="http://schemas.microsoft.com/office/powerpoint/2010/main" val="280805998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48" grpId="0" animBg="1"/>
      <p:bldP spid="49" grpId="0" animBg="1"/>
      <p:bldP spid="10" grpId="0"/>
      <p:bldP spid="11" grpId="0"/>
      <p:bldP spid="12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 21"/>
          <p:cNvSpPr/>
          <p:nvPr/>
        </p:nvSpPr>
        <p:spPr>
          <a:xfrm>
            <a:off x="0" y="0"/>
            <a:ext cx="9144000" cy="5081397"/>
          </a:xfrm>
          <a:prstGeom prst="rect">
            <a:avLst/>
          </a:prstGeom>
          <a:solidFill>
            <a:schemeClr val="dk1">
              <a:alpha val="8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矩形 58"/>
          <p:cNvSpPr/>
          <p:nvPr/>
        </p:nvSpPr>
        <p:spPr>
          <a:xfrm>
            <a:off x="0" y="5092030"/>
            <a:ext cx="9144000" cy="144016"/>
          </a:xfrm>
          <a:prstGeom prst="rect">
            <a:avLst/>
          </a:prstGeom>
          <a:solidFill>
            <a:srgbClr val="FA44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 bwMode="auto">
          <a:xfrm>
            <a:off x="755576" y="771550"/>
            <a:ext cx="7704856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流程图: 联系 9"/>
          <p:cNvSpPr/>
          <p:nvPr/>
        </p:nvSpPr>
        <p:spPr>
          <a:xfrm>
            <a:off x="611560" y="1077337"/>
            <a:ext cx="1008112" cy="1008112"/>
          </a:xfrm>
          <a:prstGeom prst="flowChartConnector">
            <a:avLst/>
          </a:prstGeom>
          <a:solidFill>
            <a:srgbClr val="05AFC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流程图: 联系 13"/>
          <p:cNvSpPr/>
          <p:nvPr/>
        </p:nvSpPr>
        <p:spPr>
          <a:xfrm>
            <a:off x="2075788" y="2400114"/>
            <a:ext cx="1008112" cy="1008112"/>
          </a:xfrm>
          <a:prstGeom prst="flowChartConnector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流程图: 联系 14"/>
          <p:cNvSpPr/>
          <p:nvPr/>
        </p:nvSpPr>
        <p:spPr>
          <a:xfrm>
            <a:off x="3428992" y="3795886"/>
            <a:ext cx="1008112" cy="1008112"/>
          </a:xfrm>
          <a:prstGeom prst="flowChartConnector">
            <a:avLst/>
          </a:prstGeom>
          <a:solidFill>
            <a:srgbClr val="FA445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流程图: 联系 18"/>
          <p:cNvSpPr/>
          <p:nvPr/>
        </p:nvSpPr>
        <p:spPr>
          <a:xfrm>
            <a:off x="604660" y="1053479"/>
            <a:ext cx="1008112" cy="1008112"/>
          </a:xfrm>
          <a:prstGeom prst="flowChartConnector">
            <a:avLst/>
          </a:prstGeom>
          <a:solidFill>
            <a:srgbClr val="05AFC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laptop"/>
          <p:cNvSpPr>
            <a:spLocks noEditPoints="1" noChangeArrowheads="1"/>
          </p:cNvSpPr>
          <p:nvPr/>
        </p:nvSpPr>
        <p:spPr bwMode="auto">
          <a:xfrm>
            <a:off x="746108" y="1341509"/>
            <a:ext cx="725216" cy="429009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51470"/>
            <a:ext cx="864095" cy="63545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91680" y="1381325"/>
            <a:ext cx="6480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/>
              <a:t>紧紧围绕“一个重点”</a:t>
            </a:r>
          </a:p>
        </p:txBody>
      </p:sp>
      <p:grpSp>
        <p:nvGrpSpPr>
          <p:cNvPr id="25" name="组合 24"/>
          <p:cNvGrpSpPr/>
          <p:nvPr/>
        </p:nvGrpSpPr>
        <p:grpSpPr>
          <a:xfrm>
            <a:off x="2075788" y="2412339"/>
            <a:ext cx="7639748" cy="1008112"/>
            <a:chOff x="604660" y="2412339"/>
            <a:chExt cx="7639748" cy="1008112"/>
          </a:xfrm>
        </p:grpSpPr>
        <p:sp>
          <p:nvSpPr>
            <p:cNvPr id="20" name="流程图: 联系 19"/>
            <p:cNvSpPr/>
            <p:nvPr/>
          </p:nvSpPr>
          <p:spPr>
            <a:xfrm>
              <a:off x="604660" y="2412339"/>
              <a:ext cx="1008112" cy="1008112"/>
            </a:xfrm>
            <a:prstGeom prst="flowChartConnector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5125" name="Picture 5" descr="C:\Users\ybi9\AppData\Local\Microsoft\Windows\Temporary Internet Files\Content.IE5\OM1J1Y24\MC900298153[1]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4610" y="2636450"/>
              <a:ext cx="408211" cy="660881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763688" y="2636450"/>
              <a:ext cx="64807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defRPr sz="2400" b="1"/>
              </a:lvl1pPr>
            </a:lstStyle>
            <a:p>
              <a:r>
                <a:rPr lang="zh-CN" altLang="en-US" dirty="0"/>
                <a:t>全力做好“四件大事”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3440010" y="3785035"/>
            <a:ext cx="7632848" cy="1008112"/>
            <a:chOff x="611560" y="3785035"/>
            <a:chExt cx="7632848" cy="1008112"/>
          </a:xfrm>
        </p:grpSpPr>
        <p:sp>
          <p:nvSpPr>
            <p:cNvPr id="21" name="流程图: 联系 20"/>
            <p:cNvSpPr/>
            <p:nvPr/>
          </p:nvSpPr>
          <p:spPr>
            <a:xfrm>
              <a:off x="611560" y="3785035"/>
              <a:ext cx="1008112" cy="1008112"/>
            </a:xfrm>
            <a:prstGeom prst="flowChartConnector">
              <a:avLst/>
            </a:prstGeom>
            <a:solidFill>
              <a:srgbClr val="FA445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Litebulb"/>
            <p:cNvSpPr>
              <a:spLocks noEditPoints="1" noChangeArrowheads="1"/>
            </p:cNvSpPr>
            <p:nvPr/>
          </p:nvSpPr>
          <p:spPr bwMode="auto">
            <a:xfrm>
              <a:off x="958540" y="4034284"/>
              <a:ext cx="314152" cy="509613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7782 h 21600"/>
                <a:gd name="T4" fmla="*/ 0 w 21600"/>
                <a:gd name="T5" fmla="*/ 7782 h 21600"/>
                <a:gd name="T6" fmla="*/ 10800 w 21600"/>
                <a:gd name="T7" fmla="*/ 21600 h 21600"/>
                <a:gd name="T8" fmla="*/ 3556 w 21600"/>
                <a:gd name="T9" fmla="*/ 2188 h 21600"/>
                <a:gd name="T10" fmla="*/ 18277 w 21600"/>
                <a:gd name="T11" fmla="*/ 928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0825" y="21723"/>
                  </a:moveTo>
                  <a:lnTo>
                    <a:pt x="11215" y="21723"/>
                  </a:lnTo>
                  <a:lnTo>
                    <a:pt x="11552" y="21688"/>
                  </a:lnTo>
                  <a:lnTo>
                    <a:pt x="11916" y="21617"/>
                  </a:lnTo>
                  <a:lnTo>
                    <a:pt x="12253" y="21547"/>
                  </a:lnTo>
                  <a:lnTo>
                    <a:pt x="12617" y="21441"/>
                  </a:lnTo>
                  <a:lnTo>
                    <a:pt x="12902" y="21317"/>
                  </a:lnTo>
                  <a:lnTo>
                    <a:pt x="13162" y="21176"/>
                  </a:lnTo>
                  <a:lnTo>
                    <a:pt x="13396" y="21000"/>
                  </a:lnTo>
                  <a:lnTo>
                    <a:pt x="13655" y="20841"/>
                  </a:lnTo>
                  <a:lnTo>
                    <a:pt x="13863" y="20629"/>
                  </a:lnTo>
                  <a:lnTo>
                    <a:pt x="14045" y="20435"/>
                  </a:lnTo>
                  <a:lnTo>
                    <a:pt x="14200" y="20223"/>
                  </a:lnTo>
                  <a:lnTo>
                    <a:pt x="14356" y="19994"/>
                  </a:lnTo>
                  <a:lnTo>
                    <a:pt x="14460" y="19747"/>
                  </a:lnTo>
                  <a:lnTo>
                    <a:pt x="14512" y="19482"/>
                  </a:lnTo>
                  <a:lnTo>
                    <a:pt x="14512" y="19235"/>
                  </a:lnTo>
                  <a:lnTo>
                    <a:pt x="14512" y="19147"/>
                  </a:lnTo>
                  <a:lnTo>
                    <a:pt x="14512" y="18900"/>
                  </a:lnTo>
                  <a:lnTo>
                    <a:pt x="14512" y="18529"/>
                  </a:lnTo>
                  <a:lnTo>
                    <a:pt x="14512" y="18052"/>
                  </a:lnTo>
                  <a:lnTo>
                    <a:pt x="14512" y="17505"/>
                  </a:lnTo>
                  <a:lnTo>
                    <a:pt x="14512" y="16976"/>
                  </a:lnTo>
                  <a:lnTo>
                    <a:pt x="14512" y="16464"/>
                  </a:lnTo>
                  <a:lnTo>
                    <a:pt x="14512" y="15952"/>
                  </a:lnTo>
                  <a:lnTo>
                    <a:pt x="14512" y="15758"/>
                  </a:lnTo>
                  <a:lnTo>
                    <a:pt x="14616" y="15547"/>
                  </a:lnTo>
                  <a:lnTo>
                    <a:pt x="14694" y="15352"/>
                  </a:lnTo>
                  <a:lnTo>
                    <a:pt x="14798" y="15141"/>
                  </a:lnTo>
                  <a:lnTo>
                    <a:pt x="15161" y="14735"/>
                  </a:lnTo>
                  <a:lnTo>
                    <a:pt x="15602" y="14329"/>
                  </a:lnTo>
                  <a:lnTo>
                    <a:pt x="16745" y="13552"/>
                  </a:lnTo>
                  <a:lnTo>
                    <a:pt x="18043" y="12670"/>
                  </a:lnTo>
                  <a:lnTo>
                    <a:pt x="18744" y="12194"/>
                  </a:lnTo>
                  <a:lnTo>
                    <a:pt x="19341" y="11647"/>
                  </a:lnTo>
                  <a:lnTo>
                    <a:pt x="19938" y="11099"/>
                  </a:lnTo>
                  <a:lnTo>
                    <a:pt x="20483" y="10464"/>
                  </a:lnTo>
                  <a:lnTo>
                    <a:pt x="20743" y="10164"/>
                  </a:lnTo>
                  <a:lnTo>
                    <a:pt x="20950" y="9794"/>
                  </a:lnTo>
                  <a:lnTo>
                    <a:pt x="21132" y="9441"/>
                  </a:lnTo>
                  <a:lnTo>
                    <a:pt x="21288" y="9035"/>
                  </a:lnTo>
                  <a:lnTo>
                    <a:pt x="21444" y="8664"/>
                  </a:lnTo>
                  <a:lnTo>
                    <a:pt x="21548" y="8223"/>
                  </a:lnTo>
                  <a:lnTo>
                    <a:pt x="21600" y="7782"/>
                  </a:lnTo>
                  <a:lnTo>
                    <a:pt x="21600" y="7341"/>
                  </a:lnTo>
                  <a:lnTo>
                    <a:pt x="21600" y="6935"/>
                  </a:lnTo>
                  <a:lnTo>
                    <a:pt x="21548" y="6564"/>
                  </a:lnTo>
                  <a:lnTo>
                    <a:pt x="21496" y="6229"/>
                  </a:lnTo>
                  <a:lnTo>
                    <a:pt x="21392" y="5858"/>
                  </a:lnTo>
                  <a:lnTo>
                    <a:pt x="21288" y="5523"/>
                  </a:lnTo>
                  <a:lnTo>
                    <a:pt x="21132" y="5135"/>
                  </a:lnTo>
                  <a:lnTo>
                    <a:pt x="20950" y="4800"/>
                  </a:lnTo>
                  <a:lnTo>
                    <a:pt x="20743" y="4464"/>
                  </a:lnTo>
                  <a:lnTo>
                    <a:pt x="20535" y="4164"/>
                  </a:lnTo>
                  <a:lnTo>
                    <a:pt x="20301" y="3847"/>
                  </a:lnTo>
                  <a:lnTo>
                    <a:pt x="20042" y="3547"/>
                  </a:lnTo>
                  <a:lnTo>
                    <a:pt x="19782" y="3247"/>
                  </a:lnTo>
                  <a:lnTo>
                    <a:pt x="19133" y="2664"/>
                  </a:lnTo>
                  <a:lnTo>
                    <a:pt x="18458" y="2152"/>
                  </a:lnTo>
                  <a:lnTo>
                    <a:pt x="17705" y="1694"/>
                  </a:lnTo>
                  <a:lnTo>
                    <a:pt x="16849" y="1252"/>
                  </a:lnTo>
                  <a:lnTo>
                    <a:pt x="16407" y="1076"/>
                  </a:lnTo>
                  <a:lnTo>
                    <a:pt x="15940" y="900"/>
                  </a:lnTo>
                  <a:lnTo>
                    <a:pt x="15499" y="741"/>
                  </a:lnTo>
                  <a:lnTo>
                    <a:pt x="15057" y="600"/>
                  </a:lnTo>
                  <a:lnTo>
                    <a:pt x="14564" y="458"/>
                  </a:lnTo>
                  <a:lnTo>
                    <a:pt x="14045" y="335"/>
                  </a:lnTo>
                  <a:lnTo>
                    <a:pt x="13500" y="229"/>
                  </a:lnTo>
                  <a:lnTo>
                    <a:pt x="13006" y="158"/>
                  </a:lnTo>
                  <a:lnTo>
                    <a:pt x="12461" y="88"/>
                  </a:lnTo>
                  <a:lnTo>
                    <a:pt x="11968" y="52"/>
                  </a:lnTo>
                  <a:lnTo>
                    <a:pt x="11423" y="17"/>
                  </a:lnTo>
                  <a:lnTo>
                    <a:pt x="10825" y="17"/>
                  </a:lnTo>
                  <a:lnTo>
                    <a:pt x="10254" y="17"/>
                  </a:lnTo>
                  <a:lnTo>
                    <a:pt x="9709" y="52"/>
                  </a:lnTo>
                  <a:lnTo>
                    <a:pt x="9216" y="88"/>
                  </a:lnTo>
                  <a:lnTo>
                    <a:pt x="8671" y="158"/>
                  </a:lnTo>
                  <a:lnTo>
                    <a:pt x="8177" y="229"/>
                  </a:lnTo>
                  <a:lnTo>
                    <a:pt x="7632" y="335"/>
                  </a:lnTo>
                  <a:lnTo>
                    <a:pt x="7113" y="458"/>
                  </a:lnTo>
                  <a:lnTo>
                    <a:pt x="6620" y="600"/>
                  </a:lnTo>
                  <a:lnTo>
                    <a:pt x="6178" y="741"/>
                  </a:lnTo>
                  <a:lnTo>
                    <a:pt x="5737" y="900"/>
                  </a:lnTo>
                  <a:lnTo>
                    <a:pt x="5270" y="1076"/>
                  </a:lnTo>
                  <a:lnTo>
                    <a:pt x="4828" y="1252"/>
                  </a:lnTo>
                  <a:lnTo>
                    <a:pt x="3972" y="1694"/>
                  </a:lnTo>
                  <a:lnTo>
                    <a:pt x="3219" y="2152"/>
                  </a:lnTo>
                  <a:lnTo>
                    <a:pt x="2544" y="2664"/>
                  </a:lnTo>
                  <a:lnTo>
                    <a:pt x="1895" y="3247"/>
                  </a:lnTo>
                  <a:lnTo>
                    <a:pt x="1635" y="3547"/>
                  </a:lnTo>
                  <a:lnTo>
                    <a:pt x="1375" y="3847"/>
                  </a:lnTo>
                  <a:lnTo>
                    <a:pt x="1142" y="4164"/>
                  </a:lnTo>
                  <a:lnTo>
                    <a:pt x="934" y="4464"/>
                  </a:lnTo>
                  <a:lnTo>
                    <a:pt x="726" y="4800"/>
                  </a:lnTo>
                  <a:lnTo>
                    <a:pt x="545" y="5135"/>
                  </a:lnTo>
                  <a:lnTo>
                    <a:pt x="389" y="5523"/>
                  </a:lnTo>
                  <a:lnTo>
                    <a:pt x="285" y="5858"/>
                  </a:lnTo>
                  <a:lnTo>
                    <a:pt x="181" y="6229"/>
                  </a:lnTo>
                  <a:lnTo>
                    <a:pt x="129" y="6564"/>
                  </a:lnTo>
                  <a:lnTo>
                    <a:pt x="77" y="6935"/>
                  </a:lnTo>
                  <a:lnTo>
                    <a:pt x="77" y="7341"/>
                  </a:lnTo>
                  <a:lnTo>
                    <a:pt x="77" y="7782"/>
                  </a:lnTo>
                  <a:lnTo>
                    <a:pt x="129" y="8223"/>
                  </a:lnTo>
                  <a:lnTo>
                    <a:pt x="233" y="8664"/>
                  </a:lnTo>
                  <a:lnTo>
                    <a:pt x="389" y="9035"/>
                  </a:lnTo>
                  <a:lnTo>
                    <a:pt x="545" y="9441"/>
                  </a:lnTo>
                  <a:lnTo>
                    <a:pt x="726" y="9794"/>
                  </a:lnTo>
                  <a:lnTo>
                    <a:pt x="934" y="10164"/>
                  </a:lnTo>
                  <a:lnTo>
                    <a:pt x="1194" y="10464"/>
                  </a:lnTo>
                  <a:lnTo>
                    <a:pt x="1739" y="11099"/>
                  </a:lnTo>
                  <a:lnTo>
                    <a:pt x="2336" y="11647"/>
                  </a:lnTo>
                  <a:lnTo>
                    <a:pt x="2933" y="12194"/>
                  </a:lnTo>
                  <a:lnTo>
                    <a:pt x="3634" y="12670"/>
                  </a:lnTo>
                  <a:lnTo>
                    <a:pt x="4932" y="13552"/>
                  </a:lnTo>
                  <a:lnTo>
                    <a:pt x="6075" y="14329"/>
                  </a:lnTo>
                  <a:lnTo>
                    <a:pt x="6516" y="14735"/>
                  </a:lnTo>
                  <a:lnTo>
                    <a:pt x="6879" y="15141"/>
                  </a:lnTo>
                  <a:lnTo>
                    <a:pt x="6983" y="15352"/>
                  </a:lnTo>
                  <a:lnTo>
                    <a:pt x="7061" y="15547"/>
                  </a:lnTo>
                  <a:lnTo>
                    <a:pt x="7165" y="15758"/>
                  </a:lnTo>
                  <a:lnTo>
                    <a:pt x="7165" y="15952"/>
                  </a:lnTo>
                  <a:lnTo>
                    <a:pt x="7165" y="16464"/>
                  </a:lnTo>
                  <a:lnTo>
                    <a:pt x="7165" y="16976"/>
                  </a:lnTo>
                  <a:lnTo>
                    <a:pt x="7165" y="17505"/>
                  </a:lnTo>
                  <a:lnTo>
                    <a:pt x="7165" y="18052"/>
                  </a:lnTo>
                  <a:lnTo>
                    <a:pt x="7165" y="18529"/>
                  </a:lnTo>
                  <a:lnTo>
                    <a:pt x="7165" y="18900"/>
                  </a:lnTo>
                  <a:lnTo>
                    <a:pt x="7165" y="19147"/>
                  </a:lnTo>
                  <a:lnTo>
                    <a:pt x="7165" y="19235"/>
                  </a:lnTo>
                  <a:lnTo>
                    <a:pt x="7165" y="19482"/>
                  </a:lnTo>
                  <a:lnTo>
                    <a:pt x="7217" y="19747"/>
                  </a:lnTo>
                  <a:lnTo>
                    <a:pt x="7321" y="19994"/>
                  </a:lnTo>
                  <a:lnTo>
                    <a:pt x="7476" y="20223"/>
                  </a:lnTo>
                  <a:lnTo>
                    <a:pt x="7632" y="20435"/>
                  </a:lnTo>
                  <a:lnTo>
                    <a:pt x="7814" y="20629"/>
                  </a:lnTo>
                  <a:lnTo>
                    <a:pt x="8022" y="20841"/>
                  </a:lnTo>
                  <a:lnTo>
                    <a:pt x="8281" y="21000"/>
                  </a:lnTo>
                  <a:lnTo>
                    <a:pt x="8515" y="21176"/>
                  </a:lnTo>
                  <a:lnTo>
                    <a:pt x="8775" y="21317"/>
                  </a:lnTo>
                  <a:lnTo>
                    <a:pt x="9060" y="21441"/>
                  </a:lnTo>
                  <a:lnTo>
                    <a:pt x="9424" y="21547"/>
                  </a:lnTo>
                  <a:lnTo>
                    <a:pt x="9761" y="21617"/>
                  </a:lnTo>
                  <a:lnTo>
                    <a:pt x="10125" y="21688"/>
                  </a:lnTo>
                  <a:lnTo>
                    <a:pt x="10462" y="21723"/>
                  </a:lnTo>
                  <a:lnTo>
                    <a:pt x="10825" y="21723"/>
                  </a:lnTo>
                  <a:close/>
                </a:path>
                <a:path w="21600" h="21600" extrusionOk="0">
                  <a:moveTo>
                    <a:pt x="9242" y="14417"/>
                  </a:moveTo>
                  <a:lnTo>
                    <a:pt x="8541" y="12035"/>
                  </a:lnTo>
                  <a:lnTo>
                    <a:pt x="7295" y="10129"/>
                  </a:lnTo>
                  <a:lnTo>
                    <a:pt x="6905" y="9652"/>
                  </a:lnTo>
                  <a:lnTo>
                    <a:pt x="8541" y="10182"/>
                  </a:lnTo>
                  <a:lnTo>
                    <a:pt x="9787" y="9547"/>
                  </a:lnTo>
                  <a:lnTo>
                    <a:pt x="11189" y="10129"/>
                  </a:lnTo>
                  <a:lnTo>
                    <a:pt x="12279" y="9547"/>
                  </a:lnTo>
                  <a:lnTo>
                    <a:pt x="13370" y="10076"/>
                  </a:lnTo>
                  <a:lnTo>
                    <a:pt x="14850" y="9652"/>
                  </a:lnTo>
                  <a:lnTo>
                    <a:pt x="12902" y="12247"/>
                  </a:lnTo>
                  <a:lnTo>
                    <a:pt x="12357" y="14417"/>
                  </a:lnTo>
                  <a:moveTo>
                    <a:pt x="7191" y="15952"/>
                  </a:moveTo>
                  <a:lnTo>
                    <a:pt x="14512" y="15952"/>
                  </a:lnTo>
                  <a:lnTo>
                    <a:pt x="14512" y="17064"/>
                  </a:lnTo>
                  <a:lnTo>
                    <a:pt x="7191" y="17047"/>
                  </a:lnTo>
                  <a:lnTo>
                    <a:pt x="7191" y="18123"/>
                  </a:lnTo>
                  <a:lnTo>
                    <a:pt x="14512" y="18158"/>
                  </a:lnTo>
                  <a:lnTo>
                    <a:pt x="14538" y="19182"/>
                  </a:lnTo>
                  <a:lnTo>
                    <a:pt x="7217" y="19182"/>
                  </a:lnTo>
                </a:path>
              </a:pathLst>
            </a:custGeom>
            <a:solidFill>
              <a:schemeClr val="bg1"/>
            </a:solidFill>
            <a:ln w="6350">
              <a:solidFill>
                <a:schemeClr val="bg1">
                  <a:lumMod val="85000"/>
                </a:schemeClr>
              </a:solidFill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763688" y="4011910"/>
              <a:ext cx="64807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>
                <a:defRPr sz="2400" b="1"/>
              </a:lvl1pPr>
            </a:lstStyle>
            <a:p>
              <a:r>
                <a:rPr lang="zh-CN" altLang="en-US" dirty="0"/>
                <a:t>积极抓住“三条主线”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899592" y="195486"/>
            <a:ext cx="6022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chemeClr val="bg2">
                    <a:lumMod val="10000"/>
                  </a:schemeClr>
                </a:solidFill>
                <a:latin typeface="微软雅黑" pitchFamily="34" charset="-122"/>
                <a:ea typeface="微软雅黑" pitchFamily="34" charset="-122"/>
              </a:rPr>
              <a:t>陈群校长在</a:t>
            </a:r>
            <a:r>
              <a:rPr lang="en-US" altLang="zh-CN" sz="2000" b="1" dirty="0" smtClean="0">
                <a:solidFill>
                  <a:schemeClr val="bg2">
                    <a:lumMod val="10000"/>
                  </a:schemeClr>
                </a:solidFill>
                <a:latin typeface="微软雅黑" pitchFamily="34" charset="-122"/>
                <a:ea typeface="微软雅黑" pitchFamily="34" charset="-122"/>
              </a:rPr>
              <a:t>2017</a:t>
            </a:r>
            <a:r>
              <a:rPr lang="zh-CN" altLang="en-US" sz="2000" b="1" dirty="0" smtClean="0">
                <a:solidFill>
                  <a:schemeClr val="bg2">
                    <a:lumMod val="10000"/>
                  </a:schemeClr>
                </a:solidFill>
                <a:latin typeface="微软雅黑" pitchFamily="34" charset="-122"/>
                <a:ea typeface="微软雅黑" pitchFamily="34" charset="-122"/>
              </a:rPr>
              <a:t>年工作部署大会上讲话精神</a:t>
            </a:r>
            <a:endParaRPr lang="zh-CN" altLang="en-US" sz="2000" b="1" dirty="0">
              <a:solidFill>
                <a:schemeClr val="bg2">
                  <a:lumMod val="1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98173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5" grpId="0" animBg="1"/>
      <p:bldP spid="19" grpId="0" animBg="1"/>
      <p:bldP spid="13" grpId="0" animBg="1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流程图: 合并 38"/>
          <p:cNvSpPr/>
          <p:nvPr/>
        </p:nvSpPr>
        <p:spPr>
          <a:xfrm rot="10800000">
            <a:off x="971600" y="4155925"/>
            <a:ext cx="7200800" cy="1008112"/>
          </a:xfrm>
          <a:prstGeom prst="flowChartMerge">
            <a:avLst/>
          </a:prstGeom>
          <a:solidFill>
            <a:srgbClr val="05AFC8">
              <a:alpha val="70000"/>
            </a:srgbClr>
          </a:solidFill>
          <a:ln w="9525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流程图: 合并 40"/>
          <p:cNvSpPr/>
          <p:nvPr/>
        </p:nvSpPr>
        <p:spPr>
          <a:xfrm rot="10800000">
            <a:off x="1187624" y="4227933"/>
            <a:ext cx="6768752" cy="936104"/>
          </a:xfrm>
          <a:prstGeom prst="flowChartMerge">
            <a:avLst/>
          </a:prstGeom>
          <a:noFill/>
          <a:ln w="6350">
            <a:noFill/>
            <a:prstDash val="sysDash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TextBox 41"/>
          <p:cNvSpPr txBox="1"/>
          <p:nvPr/>
        </p:nvSpPr>
        <p:spPr>
          <a:xfrm>
            <a:off x="3275854" y="4096692"/>
            <a:ext cx="2592288" cy="1015663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lvl="0" algn="ctr"/>
            <a:r>
              <a:rPr lang="en-US" altLang="zh-CN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Che" panose="02030609000101010101" pitchFamily="49" charset="-127"/>
                <a:ea typeface="BatangChe" panose="02030609000101010101" pitchFamily="49" charset="-127"/>
              </a:rPr>
              <a:t>1</a:t>
            </a:r>
            <a:endParaRPr lang="zh-CN" altLang="zh-CN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Che" panose="02030609000101010101" pitchFamily="49" charset="-127"/>
              <a:ea typeface="BatangChe" panose="02030609000101010101" pitchFamily="49" charset="-127"/>
            </a:endParaRPr>
          </a:p>
        </p:txBody>
      </p:sp>
      <p:sp>
        <p:nvSpPr>
          <p:cNvPr id="54" name="流程图: 合并 53"/>
          <p:cNvSpPr/>
          <p:nvPr/>
        </p:nvSpPr>
        <p:spPr>
          <a:xfrm>
            <a:off x="-108520" y="-23472"/>
            <a:ext cx="1008111" cy="349771"/>
          </a:xfrm>
          <a:prstGeom prst="flowChartMerge">
            <a:avLst/>
          </a:prstGeom>
          <a:solidFill>
            <a:srgbClr val="05AFC8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流程图: 合并 54"/>
          <p:cNvSpPr/>
          <p:nvPr/>
        </p:nvSpPr>
        <p:spPr>
          <a:xfrm>
            <a:off x="-508" y="-23472"/>
            <a:ext cx="756084" cy="290966"/>
          </a:xfrm>
          <a:prstGeom prst="flowChartMerge">
            <a:avLst/>
          </a:prstGeom>
          <a:noFill/>
          <a:ln w="6350">
            <a:noFill/>
            <a:prstDash val="sysDot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流程图: 合并 8"/>
          <p:cNvSpPr/>
          <p:nvPr/>
        </p:nvSpPr>
        <p:spPr>
          <a:xfrm>
            <a:off x="4200161" y="883628"/>
            <a:ext cx="432049" cy="288032"/>
          </a:xfrm>
          <a:prstGeom prst="flowChartMerg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899591" y="1377231"/>
            <a:ext cx="70207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一个重点</a:t>
            </a:r>
            <a:endParaRPr lang="zh-CN" altLang="zh-CN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99591" y="2355726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 smtClean="0"/>
              <a:t>以</a:t>
            </a:r>
            <a:r>
              <a:rPr lang="zh-CN" altLang="en-US" sz="2000" b="1" dirty="0"/>
              <a:t>获批博士学位授予单位及</a:t>
            </a:r>
            <a:r>
              <a:rPr lang="zh-CN" altLang="en-US" sz="2000" b="1" dirty="0" smtClean="0"/>
              <a:t>一级学科</a:t>
            </a:r>
            <a:r>
              <a:rPr lang="zh-CN" altLang="en-US" sz="2000" b="1" dirty="0"/>
              <a:t>博士学位点为突破的学科建设。</a:t>
            </a:r>
          </a:p>
        </p:txBody>
      </p:sp>
    </p:spTree>
    <p:extLst>
      <p:ext uri="{BB962C8B-B14F-4D97-AF65-F5344CB8AC3E}">
        <p14:creationId xmlns="" xmlns:p14="http://schemas.microsoft.com/office/powerpoint/2010/main" val="19424662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矩形 58"/>
          <p:cNvSpPr/>
          <p:nvPr/>
        </p:nvSpPr>
        <p:spPr>
          <a:xfrm>
            <a:off x="0" y="5092030"/>
            <a:ext cx="9144000" cy="144016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流程图: 合并 38"/>
          <p:cNvSpPr/>
          <p:nvPr/>
        </p:nvSpPr>
        <p:spPr>
          <a:xfrm rot="5400000">
            <a:off x="5020835" y="860349"/>
            <a:ext cx="5328595" cy="3134774"/>
          </a:xfrm>
          <a:prstGeom prst="flowChartMerge">
            <a:avLst/>
          </a:prstGeom>
          <a:solidFill>
            <a:srgbClr val="FFC000">
              <a:alpha val="70000"/>
            </a:srgbClr>
          </a:solidFill>
          <a:ln w="9525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流程图: 合并 40"/>
          <p:cNvSpPr/>
          <p:nvPr/>
        </p:nvSpPr>
        <p:spPr>
          <a:xfrm rot="5400000">
            <a:off x="5380874" y="1059582"/>
            <a:ext cx="4608512" cy="2736305"/>
          </a:xfrm>
          <a:prstGeom prst="flowChartMerge">
            <a:avLst/>
          </a:prstGeom>
          <a:noFill/>
          <a:ln w="6350">
            <a:noFill/>
            <a:prstDash val="sysDash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TextBox 41"/>
          <p:cNvSpPr txBox="1"/>
          <p:nvPr/>
        </p:nvSpPr>
        <p:spPr>
          <a:xfrm>
            <a:off x="6601894" y="1919904"/>
            <a:ext cx="1296142" cy="1015663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lvl="0" algn="ctr"/>
            <a:r>
              <a:rPr lang="en-US" altLang="zh-CN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Che" panose="02030609000101010101" pitchFamily="49" charset="-127"/>
                <a:ea typeface="BatangChe" panose="02030609000101010101" pitchFamily="49" charset="-127"/>
              </a:rPr>
              <a:t>2</a:t>
            </a:r>
            <a:endParaRPr lang="zh-CN" altLang="zh-CN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Che" panose="02030609000101010101" pitchFamily="49" charset="-127"/>
              <a:ea typeface="BatangChe" panose="02030609000101010101" pitchFamily="49" charset="-127"/>
            </a:endParaRPr>
          </a:p>
        </p:txBody>
      </p:sp>
      <p:sp>
        <p:nvSpPr>
          <p:cNvPr id="44" name="流程图: 合并 43"/>
          <p:cNvSpPr/>
          <p:nvPr/>
        </p:nvSpPr>
        <p:spPr>
          <a:xfrm rot="16200000">
            <a:off x="257437" y="1328108"/>
            <a:ext cx="432049" cy="543418"/>
          </a:xfrm>
          <a:prstGeom prst="flowChartMerg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827584" y="1275606"/>
            <a:ext cx="64807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四件大事</a:t>
            </a:r>
            <a:endParaRPr lang="zh-CN" altLang="zh-CN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0" y="5020022"/>
            <a:ext cx="9144000" cy="216024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4261" y="2132363"/>
            <a:ext cx="56939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 smtClean="0"/>
              <a:t>               西</a:t>
            </a:r>
            <a:r>
              <a:rPr lang="zh-CN" altLang="en-US" sz="2000" b="1" dirty="0"/>
              <a:t>太湖校区</a:t>
            </a:r>
            <a:r>
              <a:rPr lang="zh-CN" altLang="en-US" sz="2000" b="1" dirty="0" smtClean="0"/>
              <a:t>建设</a:t>
            </a:r>
            <a:endParaRPr lang="en-US" altLang="zh-CN" sz="2000" b="1" dirty="0" smtClean="0"/>
          </a:p>
          <a:p>
            <a:pPr>
              <a:lnSpc>
                <a:spcPct val="150000"/>
              </a:lnSpc>
            </a:pPr>
            <a:r>
              <a:rPr lang="zh-CN" altLang="en-US" sz="2000" b="1" dirty="0" smtClean="0"/>
              <a:t>                        高层次</a:t>
            </a:r>
            <a:r>
              <a:rPr lang="zh-CN" altLang="en-US" sz="2000" b="1" dirty="0"/>
              <a:t>人才</a:t>
            </a:r>
            <a:r>
              <a:rPr lang="zh-CN" altLang="en-US" sz="2000" b="1" dirty="0" smtClean="0"/>
              <a:t>引进</a:t>
            </a:r>
            <a:endParaRPr lang="en-US" altLang="zh-CN" sz="2000" b="1" dirty="0" smtClean="0"/>
          </a:p>
          <a:p>
            <a:pPr>
              <a:lnSpc>
                <a:spcPct val="150000"/>
              </a:lnSpc>
            </a:pPr>
            <a:r>
              <a:rPr lang="zh-CN" altLang="en-US" sz="2000" b="1" dirty="0" smtClean="0"/>
              <a:t>                                 考核</a:t>
            </a:r>
            <a:r>
              <a:rPr lang="zh-CN" altLang="en-US" sz="2000" b="1" dirty="0"/>
              <a:t>与分配体系</a:t>
            </a:r>
            <a:r>
              <a:rPr lang="zh-CN" altLang="en-US" sz="2000" b="1" dirty="0" smtClean="0"/>
              <a:t>改革</a:t>
            </a:r>
            <a:endParaRPr lang="en-US" altLang="zh-CN" sz="2000" b="1" dirty="0" smtClean="0"/>
          </a:p>
          <a:p>
            <a:pPr>
              <a:lnSpc>
                <a:spcPct val="150000"/>
              </a:lnSpc>
            </a:pPr>
            <a:r>
              <a:rPr lang="zh-CN" altLang="en-US" sz="2000" b="1" dirty="0" smtClean="0"/>
              <a:t>                                           重大</a:t>
            </a:r>
            <a:r>
              <a:rPr lang="zh-CN" altLang="en-US" sz="2000" b="1" dirty="0"/>
              <a:t>办学举措</a:t>
            </a:r>
            <a:r>
              <a:rPr lang="zh-CN" altLang="en-US" sz="2000" b="1" dirty="0" smtClean="0"/>
              <a:t>推进</a:t>
            </a:r>
            <a:endParaRPr lang="zh-CN" altLang="en-US" sz="2000" b="1" dirty="0"/>
          </a:p>
        </p:txBody>
      </p:sp>
    </p:spTree>
    <p:extLst>
      <p:ext uri="{BB962C8B-B14F-4D97-AF65-F5344CB8AC3E}">
        <p14:creationId xmlns="" xmlns:p14="http://schemas.microsoft.com/office/powerpoint/2010/main" val="26834889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0"/>
            <a:ext cx="9144000" cy="5020022"/>
          </a:xfrm>
          <a:prstGeom prst="rect">
            <a:avLst/>
          </a:prstGeom>
          <a:solidFill>
            <a:schemeClr val="dk1">
              <a:alpha val="8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" name="直接连接符 1"/>
          <p:cNvCxnSpPr/>
          <p:nvPr/>
        </p:nvCxnSpPr>
        <p:spPr bwMode="auto">
          <a:xfrm>
            <a:off x="179512" y="714067"/>
            <a:ext cx="871296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370018" y="-35630"/>
            <a:ext cx="1512168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dist"/>
            <a:r>
              <a:rPr lang="en-US" altLang="zh-CN" sz="5400" b="1" dirty="0" smtClean="0">
                <a:solidFill>
                  <a:srgbClr val="05AFC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en-US" altLang="zh-C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400" b="1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en-US" altLang="zh-C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400" b="1" dirty="0" smtClean="0">
                <a:solidFill>
                  <a:srgbClr val="FA445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endParaRPr lang="zh-CN" altLang="zh-CN" sz="5400" b="1" dirty="0">
              <a:solidFill>
                <a:srgbClr val="FA445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42354" y="2076627"/>
            <a:ext cx="4271288" cy="315898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0" y="2076627"/>
            <a:ext cx="242354" cy="315898"/>
          </a:xfrm>
          <a:prstGeom prst="rect">
            <a:avLst/>
          </a:prstGeom>
          <a:solidFill>
            <a:srgbClr val="3C3C3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279104" y="2042215"/>
            <a:ext cx="4594578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>
            <a:defPPr>
              <a:defRPr lang="zh-CN"/>
            </a:defPPr>
            <a:lvl1pPr lvl="0">
              <a:defRPr b="1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（二）加快推进高层次人才引进工作</a:t>
            </a:r>
            <a:endParaRPr lang="zh-CN" altLang="zh-CN" dirty="0"/>
          </a:p>
        </p:txBody>
      </p:sp>
      <p:sp>
        <p:nvSpPr>
          <p:cNvPr id="18" name="矩形 17"/>
          <p:cNvSpPr/>
          <p:nvPr/>
        </p:nvSpPr>
        <p:spPr>
          <a:xfrm>
            <a:off x="0" y="5092030"/>
            <a:ext cx="9144000" cy="144016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流程图: 合并 30"/>
          <p:cNvSpPr/>
          <p:nvPr/>
        </p:nvSpPr>
        <p:spPr>
          <a:xfrm rot="16200000">
            <a:off x="147157" y="281204"/>
            <a:ext cx="360039" cy="240025"/>
          </a:xfrm>
          <a:prstGeom prst="flowChartMerg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0" y="5020022"/>
            <a:ext cx="9144000" cy="216024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7" y="51470"/>
            <a:ext cx="799605" cy="594188"/>
          </a:xfrm>
          <a:prstGeom prst="rect">
            <a:avLst/>
          </a:prstGeom>
        </p:spPr>
      </p:pic>
      <p:sp>
        <p:nvSpPr>
          <p:cNvPr id="75" name="Freeform 5"/>
          <p:cNvSpPr>
            <a:spLocks/>
          </p:cNvSpPr>
          <p:nvPr/>
        </p:nvSpPr>
        <p:spPr bwMode="auto">
          <a:xfrm>
            <a:off x="1445292" y="2847824"/>
            <a:ext cx="1727200" cy="2055610"/>
          </a:xfrm>
          <a:custGeom>
            <a:avLst/>
            <a:gdLst>
              <a:gd name="T0" fmla="*/ 115 w 230"/>
              <a:gd name="T1" fmla="*/ 0 h 621"/>
              <a:gd name="T2" fmla="*/ 115 w 230"/>
              <a:gd name="T3" fmla="*/ 0 h 621"/>
              <a:gd name="T4" fmla="*/ 230 w 230"/>
              <a:gd name="T5" fmla="*/ 115 h 621"/>
              <a:gd name="T6" fmla="*/ 230 w 230"/>
              <a:gd name="T7" fmla="*/ 621 h 621"/>
              <a:gd name="T8" fmla="*/ 0 w 230"/>
              <a:gd name="T9" fmla="*/ 621 h 621"/>
              <a:gd name="T10" fmla="*/ 0 w 230"/>
              <a:gd name="T11" fmla="*/ 115 h 621"/>
              <a:gd name="T12" fmla="*/ 115 w 230"/>
              <a:gd name="T13" fmla="*/ 0 h 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30" h="621">
                <a:moveTo>
                  <a:pt x="115" y="0"/>
                </a:moveTo>
                <a:cubicBezTo>
                  <a:pt x="115" y="0"/>
                  <a:pt x="115" y="0"/>
                  <a:pt x="115" y="0"/>
                </a:cubicBezTo>
                <a:cubicBezTo>
                  <a:pt x="178" y="0"/>
                  <a:pt x="230" y="52"/>
                  <a:pt x="230" y="115"/>
                </a:cubicBezTo>
                <a:cubicBezTo>
                  <a:pt x="230" y="621"/>
                  <a:pt x="230" y="621"/>
                  <a:pt x="230" y="621"/>
                </a:cubicBezTo>
                <a:cubicBezTo>
                  <a:pt x="0" y="621"/>
                  <a:pt x="0" y="621"/>
                  <a:pt x="0" y="621"/>
                </a:cubicBezTo>
                <a:cubicBezTo>
                  <a:pt x="0" y="115"/>
                  <a:pt x="0" y="115"/>
                  <a:pt x="0" y="115"/>
                </a:cubicBezTo>
                <a:cubicBezTo>
                  <a:pt x="0" y="52"/>
                  <a:pt x="52" y="0"/>
                  <a:pt x="115" y="0"/>
                </a:cubicBezTo>
                <a:close/>
              </a:path>
            </a:pathLst>
          </a:custGeom>
          <a:solidFill>
            <a:srgbClr val="E84A1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6" name="Freeform 6"/>
          <p:cNvSpPr>
            <a:spLocks/>
          </p:cNvSpPr>
          <p:nvPr/>
        </p:nvSpPr>
        <p:spPr bwMode="auto">
          <a:xfrm>
            <a:off x="3684411" y="2847823"/>
            <a:ext cx="1728788" cy="2055611"/>
          </a:xfrm>
          <a:custGeom>
            <a:avLst/>
            <a:gdLst>
              <a:gd name="T0" fmla="*/ 115 w 230"/>
              <a:gd name="T1" fmla="*/ 0 h 621"/>
              <a:gd name="T2" fmla="*/ 115 w 230"/>
              <a:gd name="T3" fmla="*/ 0 h 621"/>
              <a:gd name="T4" fmla="*/ 230 w 230"/>
              <a:gd name="T5" fmla="*/ 115 h 621"/>
              <a:gd name="T6" fmla="*/ 230 w 230"/>
              <a:gd name="T7" fmla="*/ 621 h 621"/>
              <a:gd name="T8" fmla="*/ 0 w 230"/>
              <a:gd name="T9" fmla="*/ 621 h 621"/>
              <a:gd name="T10" fmla="*/ 0 w 230"/>
              <a:gd name="T11" fmla="*/ 115 h 621"/>
              <a:gd name="T12" fmla="*/ 115 w 230"/>
              <a:gd name="T13" fmla="*/ 0 h 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30" h="621">
                <a:moveTo>
                  <a:pt x="115" y="0"/>
                </a:moveTo>
                <a:cubicBezTo>
                  <a:pt x="115" y="0"/>
                  <a:pt x="115" y="0"/>
                  <a:pt x="115" y="0"/>
                </a:cubicBezTo>
                <a:cubicBezTo>
                  <a:pt x="178" y="0"/>
                  <a:pt x="230" y="52"/>
                  <a:pt x="230" y="115"/>
                </a:cubicBezTo>
                <a:cubicBezTo>
                  <a:pt x="230" y="287"/>
                  <a:pt x="230" y="449"/>
                  <a:pt x="230" y="621"/>
                </a:cubicBezTo>
                <a:cubicBezTo>
                  <a:pt x="153" y="621"/>
                  <a:pt x="77" y="621"/>
                  <a:pt x="0" y="621"/>
                </a:cubicBezTo>
                <a:cubicBezTo>
                  <a:pt x="0" y="449"/>
                  <a:pt x="0" y="287"/>
                  <a:pt x="0" y="115"/>
                </a:cubicBezTo>
                <a:cubicBezTo>
                  <a:pt x="0" y="52"/>
                  <a:pt x="52" y="0"/>
                  <a:pt x="115" y="0"/>
                </a:cubicBezTo>
                <a:close/>
              </a:path>
            </a:pathLst>
          </a:custGeom>
          <a:solidFill>
            <a:srgbClr val="4B575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7" name="Freeform 7"/>
          <p:cNvSpPr>
            <a:spLocks/>
          </p:cNvSpPr>
          <p:nvPr/>
        </p:nvSpPr>
        <p:spPr bwMode="auto">
          <a:xfrm>
            <a:off x="5993082" y="2847823"/>
            <a:ext cx="1727200" cy="2055611"/>
          </a:xfrm>
          <a:custGeom>
            <a:avLst/>
            <a:gdLst>
              <a:gd name="T0" fmla="*/ 115 w 230"/>
              <a:gd name="T1" fmla="*/ 0 h 621"/>
              <a:gd name="T2" fmla="*/ 115 w 230"/>
              <a:gd name="T3" fmla="*/ 0 h 621"/>
              <a:gd name="T4" fmla="*/ 230 w 230"/>
              <a:gd name="T5" fmla="*/ 115 h 621"/>
              <a:gd name="T6" fmla="*/ 230 w 230"/>
              <a:gd name="T7" fmla="*/ 621 h 621"/>
              <a:gd name="T8" fmla="*/ 0 w 230"/>
              <a:gd name="T9" fmla="*/ 621 h 621"/>
              <a:gd name="T10" fmla="*/ 0 w 230"/>
              <a:gd name="T11" fmla="*/ 115 h 621"/>
              <a:gd name="T12" fmla="*/ 115 w 230"/>
              <a:gd name="T13" fmla="*/ 0 h 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30" h="621">
                <a:moveTo>
                  <a:pt x="115" y="0"/>
                </a:moveTo>
                <a:cubicBezTo>
                  <a:pt x="115" y="0"/>
                  <a:pt x="115" y="0"/>
                  <a:pt x="115" y="0"/>
                </a:cubicBezTo>
                <a:cubicBezTo>
                  <a:pt x="178" y="0"/>
                  <a:pt x="230" y="52"/>
                  <a:pt x="230" y="115"/>
                </a:cubicBezTo>
                <a:cubicBezTo>
                  <a:pt x="230" y="287"/>
                  <a:pt x="230" y="449"/>
                  <a:pt x="230" y="621"/>
                </a:cubicBezTo>
                <a:cubicBezTo>
                  <a:pt x="153" y="621"/>
                  <a:pt x="77" y="621"/>
                  <a:pt x="0" y="621"/>
                </a:cubicBezTo>
                <a:cubicBezTo>
                  <a:pt x="0" y="449"/>
                  <a:pt x="0" y="287"/>
                  <a:pt x="0" y="115"/>
                </a:cubicBezTo>
                <a:cubicBezTo>
                  <a:pt x="0" y="52"/>
                  <a:pt x="52" y="0"/>
                  <a:pt x="115" y="0"/>
                </a:cubicBezTo>
                <a:close/>
              </a:path>
            </a:pathLst>
          </a:custGeom>
          <a:solidFill>
            <a:srgbClr val="F4B4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8" name="Oval 9"/>
          <p:cNvSpPr>
            <a:spLocks noChangeArrowheads="1"/>
          </p:cNvSpPr>
          <p:nvPr/>
        </p:nvSpPr>
        <p:spPr bwMode="auto">
          <a:xfrm>
            <a:off x="1585639" y="2850346"/>
            <a:ext cx="1300163" cy="1005539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9" name="Oval 10"/>
          <p:cNvSpPr>
            <a:spLocks noChangeArrowheads="1"/>
          </p:cNvSpPr>
          <p:nvPr/>
        </p:nvSpPr>
        <p:spPr bwMode="auto">
          <a:xfrm>
            <a:off x="3826346" y="2850346"/>
            <a:ext cx="1290638" cy="1005539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0" name="Oval 12"/>
          <p:cNvSpPr>
            <a:spLocks noChangeArrowheads="1"/>
          </p:cNvSpPr>
          <p:nvPr/>
        </p:nvSpPr>
        <p:spPr bwMode="auto">
          <a:xfrm>
            <a:off x="6133430" y="2850346"/>
            <a:ext cx="1292225" cy="1005539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1" name="Oval 13"/>
          <p:cNvSpPr>
            <a:spLocks noChangeArrowheads="1"/>
          </p:cNvSpPr>
          <p:nvPr/>
        </p:nvSpPr>
        <p:spPr bwMode="auto">
          <a:xfrm>
            <a:off x="1684064" y="2947183"/>
            <a:ext cx="1095375" cy="848577"/>
          </a:xfrm>
          <a:prstGeom prst="ellipse">
            <a:avLst/>
          </a:prstGeom>
          <a:solidFill>
            <a:srgbClr val="369CAB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2" name="Oval 14"/>
          <p:cNvSpPr>
            <a:spLocks noChangeArrowheads="1"/>
          </p:cNvSpPr>
          <p:nvPr/>
        </p:nvSpPr>
        <p:spPr bwMode="auto">
          <a:xfrm>
            <a:off x="1766614" y="3029733"/>
            <a:ext cx="938213" cy="727177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3" name="Oval 15"/>
          <p:cNvSpPr>
            <a:spLocks noChangeArrowheads="1"/>
          </p:cNvSpPr>
          <p:nvPr/>
        </p:nvSpPr>
        <p:spPr bwMode="auto">
          <a:xfrm>
            <a:off x="3923183" y="2947183"/>
            <a:ext cx="1096963" cy="848577"/>
          </a:xfrm>
          <a:prstGeom prst="ellipse">
            <a:avLst/>
          </a:prstGeom>
          <a:solidFill>
            <a:srgbClr val="E84A1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4" name="Oval 17"/>
          <p:cNvSpPr>
            <a:spLocks noChangeArrowheads="1"/>
          </p:cNvSpPr>
          <p:nvPr/>
        </p:nvSpPr>
        <p:spPr bwMode="auto">
          <a:xfrm>
            <a:off x="6231855" y="2947183"/>
            <a:ext cx="1096963" cy="848577"/>
          </a:xfrm>
          <a:prstGeom prst="ellipse">
            <a:avLst/>
          </a:prstGeom>
          <a:solidFill>
            <a:srgbClr val="4B575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5" name="Oval 18"/>
          <p:cNvSpPr>
            <a:spLocks noChangeArrowheads="1"/>
          </p:cNvSpPr>
          <p:nvPr/>
        </p:nvSpPr>
        <p:spPr bwMode="auto">
          <a:xfrm>
            <a:off x="4005733" y="3029733"/>
            <a:ext cx="939800" cy="727177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6" name="Oval 19"/>
          <p:cNvSpPr>
            <a:spLocks noChangeArrowheads="1"/>
          </p:cNvSpPr>
          <p:nvPr/>
        </p:nvSpPr>
        <p:spPr bwMode="auto">
          <a:xfrm>
            <a:off x="6314405" y="3029733"/>
            <a:ext cx="931863" cy="727177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8" name="Freeform 24"/>
          <p:cNvSpPr>
            <a:spLocks/>
          </p:cNvSpPr>
          <p:nvPr/>
        </p:nvSpPr>
        <p:spPr bwMode="auto">
          <a:xfrm>
            <a:off x="6509667" y="3218646"/>
            <a:ext cx="569913" cy="441456"/>
          </a:xfrm>
          <a:custGeom>
            <a:avLst/>
            <a:gdLst>
              <a:gd name="T0" fmla="*/ 21 w 76"/>
              <a:gd name="T1" fmla="*/ 18 h 76"/>
              <a:gd name="T2" fmla="*/ 46 w 76"/>
              <a:gd name="T3" fmla="*/ 43 h 76"/>
              <a:gd name="T4" fmla="*/ 52 w 76"/>
              <a:gd name="T5" fmla="*/ 37 h 76"/>
              <a:gd name="T6" fmla="*/ 55 w 76"/>
              <a:gd name="T7" fmla="*/ 40 h 76"/>
              <a:gd name="T8" fmla="*/ 53 w 76"/>
              <a:gd name="T9" fmla="*/ 42 h 76"/>
              <a:gd name="T10" fmla="*/ 74 w 76"/>
              <a:gd name="T11" fmla="*/ 63 h 76"/>
              <a:gd name="T12" fmla="*/ 73 w 76"/>
              <a:gd name="T13" fmla="*/ 73 h 76"/>
              <a:gd name="T14" fmla="*/ 73 w 76"/>
              <a:gd name="T15" fmla="*/ 73 h 76"/>
              <a:gd name="T16" fmla="*/ 63 w 76"/>
              <a:gd name="T17" fmla="*/ 74 h 76"/>
              <a:gd name="T18" fmla="*/ 42 w 76"/>
              <a:gd name="T19" fmla="*/ 53 h 76"/>
              <a:gd name="T20" fmla="*/ 40 w 76"/>
              <a:gd name="T21" fmla="*/ 55 h 76"/>
              <a:gd name="T22" fmla="*/ 37 w 76"/>
              <a:gd name="T23" fmla="*/ 52 h 76"/>
              <a:gd name="T24" fmla="*/ 43 w 76"/>
              <a:gd name="T25" fmla="*/ 46 h 76"/>
              <a:gd name="T26" fmla="*/ 18 w 76"/>
              <a:gd name="T27" fmla="*/ 21 h 76"/>
              <a:gd name="T28" fmla="*/ 11 w 76"/>
              <a:gd name="T29" fmla="*/ 20 h 76"/>
              <a:gd name="T30" fmla="*/ 0 w 76"/>
              <a:gd name="T31" fmla="*/ 9 h 76"/>
              <a:gd name="T32" fmla="*/ 9 w 76"/>
              <a:gd name="T33" fmla="*/ 0 h 76"/>
              <a:gd name="T34" fmla="*/ 21 w 76"/>
              <a:gd name="T35" fmla="*/ 11 h 76"/>
              <a:gd name="T36" fmla="*/ 21 w 76"/>
              <a:gd name="T37" fmla="*/ 18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76" h="76">
                <a:moveTo>
                  <a:pt x="21" y="18"/>
                </a:moveTo>
                <a:cubicBezTo>
                  <a:pt x="46" y="43"/>
                  <a:pt x="46" y="43"/>
                  <a:pt x="46" y="43"/>
                </a:cubicBezTo>
                <a:cubicBezTo>
                  <a:pt x="52" y="37"/>
                  <a:pt x="52" y="37"/>
                  <a:pt x="52" y="37"/>
                </a:cubicBezTo>
                <a:cubicBezTo>
                  <a:pt x="55" y="40"/>
                  <a:pt x="55" y="40"/>
                  <a:pt x="55" y="40"/>
                </a:cubicBezTo>
                <a:cubicBezTo>
                  <a:pt x="53" y="42"/>
                  <a:pt x="53" y="42"/>
                  <a:pt x="53" y="42"/>
                </a:cubicBezTo>
                <a:cubicBezTo>
                  <a:pt x="74" y="63"/>
                  <a:pt x="74" y="63"/>
                  <a:pt x="74" y="63"/>
                </a:cubicBezTo>
                <a:cubicBezTo>
                  <a:pt x="76" y="65"/>
                  <a:pt x="76" y="70"/>
                  <a:pt x="73" y="73"/>
                </a:cubicBezTo>
                <a:cubicBezTo>
                  <a:pt x="73" y="73"/>
                  <a:pt x="73" y="73"/>
                  <a:pt x="73" y="73"/>
                </a:cubicBezTo>
                <a:cubicBezTo>
                  <a:pt x="70" y="76"/>
                  <a:pt x="65" y="76"/>
                  <a:pt x="63" y="74"/>
                </a:cubicBezTo>
                <a:cubicBezTo>
                  <a:pt x="56" y="67"/>
                  <a:pt x="49" y="60"/>
                  <a:pt x="42" y="53"/>
                </a:cubicBezTo>
                <a:cubicBezTo>
                  <a:pt x="40" y="55"/>
                  <a:pt x="40" y="55"/>
                  <a:pt x="40" y="55"/>
                </a:cubicBezTo>
                <a:cubicBezTo>
                  <a:pt x="37" y="52"/>
                  <a:pt x="37" y="52"/>
                  <a:pt x="37" y="52"/>
                </a:cubicBezTo>
                <a:cubicBezTo>
                  <a:pt x="43" y="46"/>
                  <a:pt x="43" y="46"/>
                  <a:pt x="43" y="46"/>
                </a:cubicBezTo>
                <a:cubicBezTo>
                  <a:pt x="18" y="21"/>
                  <a:pt x="18" y="21"/>
                  <a:pt x="18" y="21"/>
                </a:cubicBezTo>
                <a:cubicBezTo>
                  <a:pt x="11" y="20"/>
                  <a:pt x="11" y="20"/>
                  <a:pt x="11" y="20"/>
                </a:cubicBezTo>
                <a:cubicBezTo>
                  <a:pt x="0" y="9"/>
                  <a:pt x="0" y="9"/>
                  <a:pt x="0" y="9"/>
                </a:cubicBezTo>
                <a:cubicBezTo>
                  <a:pt x="9" y="0"/>
                  <a:pt x="9" y="0"/>
                  <a:pt x="9" y="0"/>
                </a:cubicBezTo>
                <a:cubicBezTo>
                  <a:pt x="21" y="11"/>
                  <a:pt x="21" y="11"/>
                  <a:pt x="21" y="11"/>
                </a:cubicBezTo>
                <a:cubicBezTo>
                  <a:pt x="21" y="18"/>
                  <a:pt x="21" y="18"/>
                  <a:pt x="21" y="18"/>
                </a:cubicBezTo>
                <a:close/>
              </a:path>
            </a:pathLst>
          </a:custGeom>
          <a:solidFill>
            <a:srgbClr val="E84A1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9" name="Freeform 25"/>
          <p:cNvSpPr>
            <a:spLocks/>
          </p:cNvSpPr>
          <p:nvPr/>
        </p:nvSpPr>
        <p:spPr bwMode="auto">
          <a:xfrm>
            <a:off x="2074589" y="3172609"/>
            <a:ext cx="330200" cy="139794"/>
          </a:xfrm>
          <a:custGeom>
            <a:avLst/>
            <a:gdLst>
              <a:gd name="T0" fmla="*/ 170 w 208"/>
              <a:gd name="T1" fmla="*/ 0 h 114"/>
              <a:gd name="T2" fmla="*/ 208 w 208"/>
              <a:gd name="T3" fmla="*/ 114 h 114"/>
              <a:gd name="T4" fmla="*/ 18 w 208"/>
              <a:gd name="T5" fmla="*/ 114 h 114"/>
              <a:gd name="T6" fmla="*/ 0 w 208"/>
              <a:gd name="T7" fmla="*/ 62 h 114"/>
              <a:gd name="T8" fmla="*/ 170 w 208"/>
              <a:gd name="T9" fmla="*/ 0 h 114"/>
              <a:gd name="T10" fmla="*/ 170 w 208"/>
              <a:gd name="T11" fmla="*/ 0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08" h="114">
                <a:moveTo>
                  <a:pt x="170" y="0"/>
                </a:moveTo>
                <a:lnTo>
                  <a:pt x="208" y="114"/>
                </a:lnTo>
                <a:lnTo>
                  <a:pt x="18" y="114"/>
                </a:lnTo>
                <a:lnTo>
                  <a:pt x="0" y="62"/>
                </a:lnTo>
                <a:lnTo>
                  <a:pt x="170" y="0"/>
                </a:lnTo>
                <a:lnTo>
                  <a:pt x="170" y="0"/>
                </a:lnTo>
                <a:close/>
              </a:path>
            </a:pathLst>
          </a:custGeom>
          <a:solidFill>
            <a:srgbClr val="E84A1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2" name="Freeform 28"/>
          <p:cNvSpPr>
            <a:spLocks/>
          </p:cNvSpPr>
          <p:nvPr/>
        </p:nvSpPr>
        <p:spPr bwMode="auto">
          <a:xfrm>
            <a:off x="4343871" y="3196422"/>
            <a:ext cx="263525" cy="237896"/>
          </a:xfrm>
          <a:custGeom>
            <a:avLst/>
            <a:gdLst>
              <a:gd name="T0" fmla="*/ 17 w 35"/>
              <a:gd name="T1" fmla="*/ 41 h 41"/>
              <a:gd name="T2" fmla="*/ 5 w 35"/>
              <a:gd name="T3" fmla="*/ 32 h 41"/>
              <a:gd name="T4" fmla="*/ 1 w 35"/>
              <a:gd name="T5" fmla="*/ 12 h 41"/>
              <a:gd name="T6" fmla="*/ 17 w 35"/>
              <a:gd name="T7" fmla="*/ 0 h 41"/>
              <a:gd name="T8" fmla="*/ 33 w 35"/>
              <a:gd name="T9" fmla="*/ 12 h 41"/>
              <a:gd name="T10" fmla="*/ 29 w 35"/>
              <a:gd name="T11" fmla="*/ 32 h 41"/>
              <a:gd name="T12" fmla="*/ 17 w 35"/>
              <a:gd name="T13" fmla="*/ 41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1">
                <a:moveTo>
                  <a:pt x="17" y="41"/>
                </a:moveTo>
                <a:cubicBezTo>
                  <a:pt x="12" y="41"/>
                  <a:pt x="8" y="37"/>
                  <a:pt x="5" y="32"/>
                </a:cubicBezTo>
                <a:cubicBezTo>
                  <a:pt x="1" y="26"/>
                  <a:pt x="0" y="18"/>
                  <a:pt x="1" y="12"/>
                </a:cubicBezTo>
                <a:cubicBezTo>
                  <a:pt x="3" y="5"/>
                  <a:pt x="8" y="0"/>
                  <a:pt x="17" y="0"/>
                </a:cubicBezTo>
                <a:cubicBezTo>
                  <a:pt x="26" y="0"/>
                  <a:pt x="31" y="5"/>
                  <a:pt x="33" y="12"/>
                </a:cubicBezTo>
                <a:cubicBezTo>
                  <a:pt x="35" y="18"/>
                  <a:pt x="33" y="26"/>
                  <a:pt x="29" y="32"/>
                </a:cubicBezTo>
                <a:cubicBezTo>
                  <a:pt x="26" y="37"/>
                  <a:pt x="22" y="41"/>
                  <a:pt x="17" y="41"/>
                </a:cubicBezTo>
                <a:close/>
              </a:path>
            </a:pathLst>
          </a:custGeom>
          <a:solidFill>
            <a:srgbClr val="E84A1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3" name="Freeform 29"/>
          <p:cNvSpPr>
            <a:spLocks/>
          </p:cNvSpPr>
          <p:nvPr/>
        </p:nvSpPr>
        <p:spPr bwMode="auto">
          <a:xfrm>
            <a:off x="4561358" y="3639333"/>
            <a:ext cx="112713" cy="58861"/>
          </a:xfrm>
          <a:custGeom>
            <a:avLst/>
            <a:gdLst>
              <a:gd name="T0" fmla="*/ 2 w 15"/>
              <a:gd name="T1" fmla="*/ 0 h 10"/>
              <a:gd name="T2" fmla="*/ 14 w 15"/>
              <a:gd name="T3" fmla="*/ 0 h 10"/>
              <a:gd name="T4" fmla="*/ 15 w 15"/>
              <a:gd name="T5" fmla="*/ 2 h 10"/>
              <a:gd name="T6" fmla="*/ 15 w 15"/>
              <a:gd name="T7" fmla="*/ 8 h 10"/>
              <a:gd name="T8" fmla="*/ 14 w 15"/>
              <a:gd name="T9" fmla="*/ 10 h 10"/>
              <a:gd name="T10" fmla="*/ 2 w 15"/>
              <a:gd name="T11" fmla="*/ 10 h 10"/>
              <a:gd name="T12" fmla="*/ 0 w 15"/>
              <a:gd name="T13" fmla="*/ 8 h 10"/>
              <a:gd name="T14" fmla="*/ 0 w 15"/>
              <a:gd name="T15" fmla="*/ 2 h 10"/>
              <a:gd name="T16" fmla="*/ 2 w 15"/>
              <a:gd name="T17" fmla="*/ 0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" h="10">
                <a:moveTo>
                  <a:pt x="2" y="0"/>
                </a:moveTo>
                <a:cubicBezTo>
                  <a:pt x="14" y="0"/>
                  <a:pt x="14" y="0"/>
                  <a:pt x="14" y="0"/>
                </a:cubicBezTo>
                <a:cubicBezTo>
                  <a:pt x="15" y="0"/>
                  <a:pt x="15" y="1"/>
                  <a:pt x="15" y="2"/>
                </a:cubicBezTo>
                <a:cubicBezTo>
                  <a:pt x="15" y="8"/>
                  <a:pt x="15" y="8"/>
                  <a:pt x="15" y="8"/>
                </a:cubicBezTo>
                <a:cubicBezTo>
                  <a:pt x="15" y="9"/>
                  <a:pt x="15" y="10"/>
                  <a:pt x="14" y="10"/>
                </a:cubicBezTo>
                <a:cubicBezTo>
                  <a:pt x="2" y="10"/>
                  <a:pt x="2" y="10"/>
                  <a:pt x="2" y="10"/>
                </a:cubicBezTo>
                <a:cubicBezTo>
                  <a:pt x="1" y="10"/>
                  <a:pt x="0" y="9"/>
                  <a:pt x="0" y="8"/>
                </a:cubicBezTo>
                <a:cubicBezTo>
                  <a:pt x="0" y="2"/>
                  <a:pt x="0" y="2"/>
                  <a:pt x="0" y="2"/>
                </a:cubicBezTo>
                <a:cubicBezTo>
                  <a:pt x="0" y="1"/>
                  <a:pt x="1" y="0"/>
                  <a:pt x="2" y="0"/>
                </a:cubicBezTo>
                <a:close/>
              </a:path>
            </a:pathLst>
          </a:custGeom>
          <a:solidFill>
            <a:srgbClr val="E84A1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1445292" y="4072437"/>
            <a:ext cx="171871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solidFill>
                  <a:schemeClr val="bg1"/>
                </a:solidFill>
              </a:rPr>
              <a:t>实施</a:t>
            </a:r>
            <a:r>
              <a:rPr lang="zh-CN" altLang="en-US" sz="2400" dirty="0">
                <a:solidFill>
                  <a:schemeClr val="bg1"/>
                </a:solidFill>
              </a:rPr>
              <a:t>高端人才引进工程</a:t>
            </a:r>
            <a:endParaRPr lang="en-US" altLang="zh-CN" sz="2400" dirty="0">
              <a:solidFill>
                <a:schemeClr val="bg1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837115" y="4072437"/>
            <a:ext cx="1454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400" dirty="0" smtClean="0">
                <a:solidFill>
                  <a:schemeClr val="bg1"/>
                </a:solidFill>
              </a:rPr>
              <a:t>创新人才</a:t>
            </a:r>
            <a:endParaRPr lang="en-US" altLang="zh-CN" sz="2400" dirty="0" smtClean="0">
              <a:solidFill>
                <a:schemeClr val="bg1"/>
              </a:solidFill>
            </a:endParaRPr>
          </a:p>
          <a:p>
            <a:pPr algn="ctr"/>
            <a:r>
              <a:rPr lang="zh-CN" altLang="en-US" sz="2400" dirty="0" smtClean="0">
                <a:solidFill>
                  <a:schemeClr val="bg1"/>
                </a:solidFill>
              </a:rPr>
              <a:t>引进</a:t>
            </a:r>
            <a:r>
              <a:rPr lang="zh-CN" altLang="en-US" sz="2400" dirty="0">
                <a:solidFill>
                  <a:schemeClr val="bg1"/>
                </a:solidFill>
              </a:rPr>
              <a:t>模式</a:t>
            </a:r>
            <a:endParaRPr lang="en-US" altLang="zh-CN" sz="24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93082" y="4072437"/>
            <a:ext cx="172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chemeClr val="bg1"/>
                </a:solidFill>
                <a:latin typeface="+mn-ea"/>
              </a:rPr>
              <a:t>理顺</a:t>
            </a:r>
            <a:r>
              <a:rPr lang="zh-CN" altLang="en-US" sz="2400" dirty="0">
                <a:solidFill>
                  <a:schemeClr val="bg1"/>
                </a:solidFill>
                <a:latin typeface="+mn-ea"/>
              </a:rPr>
              <a:t>人才引进工作</a:t>
            </a:r>
            <a:r>
              <a:rPr lang="zh-CN" altLang="en-US" sz="2400" dirty="0" smtClean="0">
                <a:solidFill>
                  <a:schemeClr val="bg1"/>
                </a:solidFill>
                <a:latin typeface="+mn-ea"/>
              </a:rPr>
              <a:t>机制</a:t>
            </a:r>
            <a:endParaRPr lang="en-US" altLang="zh-CN" sz="2400" dirty="0" smtClean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42354" y="1099083"/>
            <a:ext cx="4271288" cy="315898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/>
          <p:cNvSpPr/>
          <p:nvPr/>
        </p:nvSpPr>
        <p:spPr>
          <a:xfrm>
            <a:off x="0" y="1099083"/>
            <a:ext cx="242354" cy="315898"/>
          </a:xfrm>
          <a:prstGeom prst="rect">
            <a:avLst/>
          </a:prstGeom>
          <a:solidFill>
            <a:srgbClr val="3C3C3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TextBox 35"/>
          <p:cNvSpPr txBox="1"/>
          <p:nvPr/>
        </p:nvSpPr>
        <p:spPr>
          <a:xfrm>
            <a:off x="279104" y="1064671"/>
            <a:ext cx="4234538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>
            <a:defPPr>
              <a:defRPr lang="zh-CN"/>
            </a:defPPr>
            <a:lvl1pPr lvl="0">
              <a:defRPr b="1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（一）统筹推进西太湖校区建设</a:t>
            </a:r>
            <a:endParaRPr lang="zh-CN" altLang="zh-CN" dirty="0"/>
          </a:p>
        </p:txBody>
      </p:sp>
      <p:sp>
        <p:nvSpPr>
          <p:cNvPr id="43" name="TextBox 42"/>
          <p:cNvSpPr txBox="1"/>
          <p:nvPr/>
        </p:nvSpPr>
        <p:spPr>
          <a:xfrm>
            <a:off x="899592" y="181126"/>
            <a:ext cx="2746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b="1" dirty="0">
                <a:latin typeface="微软雅黑" pitchFamily="34" charset="-122"/>
                <a:ea typeface="微软雅黑" pitchFamily="34" charset="-122"/>
              </a:rPr>
              <a:t>全力做好“四件大事”</a:t>
            </a:r>
            <a:endParaRPr lang="zh-CN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2456674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8" grpId="0" animBg="1"/>
      <p:bldP spid="89" grpId="0" animBg="1"/>
      <p:bldP spid="92" grpId="0" animBg="1"/>
      <p:bldP spid="93" grpId="0" animBg="1"/>
      <p:bldP spid="11" grpId="0"/>
      <p:bldP spid="12" grpId="0"/>
      <p:bldP spid="10" grpId="0"/>
      <p:bldP spid="34" grpId="0" animBg="1"/>
      <p:bldP spid="35" grpId="0" animBg="1"/>
      <p:bldP spid="3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10633"/>
            <a:ext cx="9169523" cy="5081397"/>
          </a:xfrm>
          <a:prstGeom prst="rect">
            <a:avLst/>
          </a:prstGeom>
          <a:solidFill>
            <a:schemeClr val="dk1">
              <a:alpha val="8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" name="直接连接符 1"/>
          <p:cNvCxnSpPr/>
          <p:nvPr/>
        </p:nvCxnSpPr>
        <p:spPr bwMode="auto">
          <a:xfrm>
            <a:off x="179512" y="714067"/>
            <a:ext cx="871296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370018" y="-35630"/>
            <a:ext cx="1512168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dist"/>
            <a:r>
              <a:rPr lang="en-US" altLang="zh-CN" sz="5400" b="1" dirty="0" smtClean="0">
                <a:solidFill>
                  <a:srgbClr val="05AFC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en-US" altLang="zh-C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400" b="1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en-US" altLang="zh-C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400" b="1" dirty="0" smtClean="0">
                <a:solidFill>
                  <a:srgbClr val="FA445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endParaRPr lang="zh-CN" altLang="zh-CN" sz="5400" b="1" dirty="0">
              <a:solidFill>
                <a:srgbClr val="FA445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42354" y="729751"/>
            <a:ext cx="4271288" cy="315898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0" y="719736"/>
            <a:ext cx="242354" cy="315898"/>
          </a:xfrm>
          <a:prstGeom prst="rect">
            <a:avLst/>
          </a:prstGeom>
          <a:solidFill>
            <a:srgbClr val="3C3C3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373525" y="714067"/>
            <a:ext cx="4306546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>
            <a:defPPr>
              <a:defRPr lang="zh-CN"/>
            </a:defPPr>
            <a:lvl1pPr lvl="0">
              <a:defRPr b="1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（三）综合推进考核与分配体系改革</a:t>
            </a:r>
            <a:endParaRPr lang="zh-CN" altLang="zh-CN" dirty="0"/>
          </a:p>
        </p:txBody>
      </p:sp>
      <p:sp>
        <p:nvSpPr>
          <p:cNvPr id="18" name="矩形 17"/>
          <p:cNvSpPr/>
          <p:nvPr/>
        </p:nvSpPr>
        <p:spPr>
          <a:xfrm>
            <a:off x="0" y="5092030"/>
            <a:ext cx="9144000" cy="144016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流程图: 合并 30"/>
          <p:cNvSpPr/>
          <p:nvPr/>
        </p:nvSpPr>
        <p:spPr>
          <a:xfrm rot="16200000">
            <a:off x="147157" y="281204"/>
            <a:ext cx="360039" cy="240025"/>
          </a:xfrm>
          <a:prstGeom prst="flowChartMerg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0" y="5020022"/>
            <a:ext cx="9144000" cy="216024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79" y="33346"/>
            <a:ext cx="799605" cy="594188"/>
          </a:xfrm>
          <a:prstGeom prst="rect">
            <a:avLst/>
          </a:prstGeom>
        </p:spPr>
      </p:pic>
      <p:sp>
        <p:nvSpPr>
          <p:cNvPr id="16" name="六边形 15"/>
          <p:cNvSpPr/>
          <p:nvPr/>
        </p:nvSpPr>
        <p:spPr>
          <a:xfrm rot="16200000">
            <a:off x="2442355" y="2661793"/>
            <a:ext cx="1958631" cy="1984051"/>
          </a:xfrm>
          <a:prstGeom prst="hexagon">
            <a:avLst/>
          </a:prstGeom>
          <a:solidFill>
            <a:srgbClr val="33333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7" name="六边形 16"/>
          <p:cNvSpPr/>
          <p:nvPr/>
        </p:nvSpPr>
        <p:spPr>
          <a:xfrm rot="16200000">
            <a:off x="458764" y="2661795"/>
            <a:ext cx="1958631" cy="1984051"/>
          </a:xfrm>
          <a:prstGeom prst="hexagon">
            <a:avLst/>
          </a:prstGeom>
          <a:solidFill>
            <a:srgbClr val="EC373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9" name="六边形 18"/>
          <p:cNvSpPr/>
          <p:nvPr/>
        </p:nvSpPr>
        <p:spPr>
          <a:xfrm rot="16200000">
            <a:off x="1450790" y="1198290"/>
            <a:ext cx="1958629" cy="1984051"/>
          </a:xfrm>
          <a:prstGeom prst="hexagon">
            <a:avLst/>
          </a:prstGeom>
          <a:solidFill>
            <a:srgbClr val="F36F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0" name="Freeform 74"/>
          <p:cNvSpPr>
            <a:spLocks/>
          </p:cNvSpPr>
          <p:nvPr/>
        </p:nvSpPr>
        <p:spPr bwMode="auto">
          <a:xfrm>
            <a:off x="3124650" y="1329253"/>
            <a:ext cx="370603" cy="361678"/>
          </a:xfrm>
          <a:custGeom>
            <a:avLst/>
            <a:gdLst>
              <a:gd name="T0" fmla="*/ 0 w 293"/>
              <a:gd name="T1" fmla="*/ 85 h 336"/>
              <a:gd name="T2" fmla="*/ 144 w 293"/>
              <a:gd name="T3" fmla="*/ 0 h 336"/>
              <a:gd name="T4" fmla="*/ 291 w 293"/>
              <a:gd name="T5" fmla="*/ 80 h 336"/>
              <a:gd name="T6" fmla="*/ 293 w 293"/>
              <a:gd name="T7" fmla="*/ 249 h 336"/>
              <a:gd name="T8" fmla="*/ 149 w 293"/>
              <a:gd name="T9" fmla="*/ 336 h 336"/>
              <a:gd name="T10" fmla="*/ 2 w 293"/>
              <a:gd name="T11" fmla="*/ 253 h 336"/>
              <a:gd name="T12" fmla="*/ 0 w 293"/>
              <a:gd name="T13" fmla="*/ 85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" h="336">
                <a:moveTo>
                  <a:pt x="0" y="85"/>
                </a:moveTo>
                <a:lnTo>
                  <a:pt x="144" y="0"/>
                </a:lnTo>
                <a:lnTo>
                  <a:pt x="291" y="80"/>
                </a:lnTo>
                <a:lnTo>
                  <a:pt x="293" y="249"/>
                </a:lnTo>
                <a:lnTo>
                  <a:pt x="149" y="336"/>
                </a:lnTo>
                <a:lnTo>
                  <a:pt x="2" y="253"/>
                </a:lnTo>
                <a:lnTo>
                  <a:pt x="0" y="85"/>
                </a:lnTo>
                <a:close/>
              </a:path>
            </a:pathLst>
          </a:custGeom>
          <a:solidFill>
            <a:srgbClr val="E76D1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grpSp>
        <p:nvGrpSpPr>
          <p:cNvPr id="10" name="组合 20"/>
          <p:cNvGrpSpPr/>
          <p:nvPr/>
        </p:nvGrpSpPr>
        <p:grpSpPr>
          <a:xfrm>
            <a:off x="3189554" y="1449902"/>
            <a:ext cx="252285" cy="156133"/>
            <a:chOff x="10008144" y="674688"/>
            <a:chExt cx="316639" cy="230264"/>
          </a:xfrm>
        </p:grpSpPr>
        <p:sp>
          <p:nvSpPr>
            <p:cNvPr id="22" name="Freeform 75"/>
            <p:cNvSpPr>
              <a:spLocks/>
            </p:cNvSpPr>
            <p:nvPr/>
          </p:nvSpPr>
          <p:spPr bwMode="auto">
            <a:xfrm>
              <a:off x="10008144" y="693815"/>
              <a:ext cx="239714" cy="211137"/>
            </a:xfrm>
            <a:custGeom>
              <a:avLst/>
              <a:gdLst>
                <a:gd name="T0" fmla="*/ 34 w 64"/>
                <a:gd name="T1" fmla="*/ 1 h 56"/>
                <a:gd name="T2" fmla="*/ 28 w 64"/>
                <a:gd name="T3" fmla="*/ 1 h 56"/>
                <a:gd name="T4" fmla="*/ 3 w 64"/>
                <a:gd name="T5" fmla="*/ 16 h 56"/>
                <a:gd name="T6" fmla="*/ 0 w 64"/>
                <a:gd name="T7" fmla="*/ 21 h 56"/>
                <a:gd name="T8" fmla="*/ 0 w 64"/>
                <a:gd name="T9" fmla="*/ 53 h 56"/>
                <a:gd name="T10" fmla="*/ 4 w 64"/>
                <a:gd name="T11" fmla="*/ 56 h 56"/>
                <a:gd name="T12" fmla="*/ 19 w 64"/>
                <a:gd name="T13" fmla="*/ 56 h 56"/>
                <a:gd name="T14" fmla="*/ 22 w 64"/>
                <a:gd name="T15" fmla="*/ 53 h 56"/>
                <a:gd name="T16" fmla="*/ 22 w 64"/>
                <a:gd name="T17" fmla="*/ 38 h 56"/>
                <a:gd name="T18" fmla="*/ 26 w 64"/>
                <a:gd name="T19" fmla="*/ 35 h 56"/>
                <a:gd name="T20" fmla="*/ 39 w 64"/>
                <a:gd name="T21" fmla="*/ 35 h 56"/>
                <a:gd name="T22" fmla="*/ 42 w 64"/>
                <a:gd name="T23" fmla="*/ 38 h 56"/>
                <a:gd name="T24" fmla="*/ 42 w 64"/>
                <a:gd name="T25" fmla="*/ 53 h 56"/>
                <a:gd name="T26" fmla="*/ 46 w 64"/>
                <a:gd name="T27" fmla="*/ 56 h 56"/>
                <a:gd name="T28" fmla="*/ 60 w 64"/>
                <a:gd name="T29" fmla="*/ 56 h 56"/>
                <a:gd name="T30" fmla="*/ 64 w 64"/>
                <a:gd name="T31" fmla="*/ 53 h 56"/>
                <a:gd name="T32" fmla="*/ 64 w 64"/>
                <a:gd name="T33" fmla="*/ 21 h 56"/>
                <a:gd name="T34" fmla="*/ 61 w 64"/>
                <a:gd name="T35" fmla="*/ 16 h 56"/>
                <a:gd name="T36" fmla="*/ 34 w 64"/>
                <a:gd name="T37" fmla="*/ 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4" h="56">
                  <a:moveTo>
                    <a:pt x="34" y="1"/>
                  </a:moveTo>
                  <a:cubicBezTo>
                    <a:pt x="33" y="0"/>
                    <a:pt x="30" y="0"/>
                    <a:pt x="28" y="1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2" y="17"/>
                    <a:pt x="0" y="19"/>
                    <a:pt x="0" y="21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54"/>
                    <a:pt x="2" y="56"/>
                    <a:pt x="4" y="56"/>
                  </a:cubicBezTo>
                  <a:cubicBezTo>
                    <a:pt x="19" y="56"/>
                    <a:pt x="19" y="56"/>
                    <a:pt x="19" y="56"/>
                  </a:cubicBezTo>
                  <a:cubicBezTo>
                    <a:pt x="21" y="56"/>
                    <a:pt x="22" y="54"/>
                    <a:pt x="22" y="53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2" y="36"/>
                    <a:pt x="24" y="35"/>
                    <a:pt x="26" y="35"/>
                  </a:cubicBezTo>
                  <a:cubicBezTo>
                    <a:pt x="39" y="35"/>
                    <a:pt x="39" y="35"/>
                    <a:pt x="39" y="35"/>
                  </a:cubicBezTo>
                  <a:cubicBezTo>
                    <a:pt x="40" y="35"/>
                    <a:pt x="42" y="36"/>
                    <a:pt x="42" y="38"/>
                  </a:cubicBezTo>
                  <a:cubicBezTo>
                    <a:pt x="42" y="53"/>
                    <a:pt x="42" y="53"/>
                    <a:pt x="42" y="53"/>
                  </a:cubicBezTo>
                  <a:cubicBezTo>
                    <a:pt x="42" y="54"/>
                    <a:pt x="44" y="56"/>
                    <a:pt x="46" y="56"/>
                  </a:cubicBezTo>
                  <a:cubicBezTo>
                    <a:pt x="60" y="56"/>
                    <a:pt x="60" y="56"/>
                    <a:pt x="60" y="56"/>
                  </a:cubicBezTo>
                  <a:cubicBezTo>
                    <a:pt x="62" y="56"/>
                    <a:pt x="64" y="54"/>
                    <a:pt x="64" y="53"/>
                  </a:cubicBezTo>
                  <a:cubicBezTo>
                    <a:pt x="64" y="21"/>
                    <a:pt x="64" y="21"/>
                    <a:pt x="64" y="21"/>
                  </a:cubicBezTo>
                  <a:cubicBezTo>
                    <a:pt x="64" y="19"/>
                    <a:pt x="62" y="17"/>
                    <a:pt x="61" y="16"/>
                  </a:cubicBezTo>
                  <a:lnTo>
                    <a:pt x="34" y="1"/>
                  </a:lnTo>
                  <a:close/>
                </a:path>
              </a:pathLst>
            </a:custGeom>
            <a:solidFill>
              <a:srgbClr val="F0EFE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Freeform 76"/>
            <p:cNvSpPr>
              <a:spLocks/>
            </p:cNvSpPr>
            <p:nvPr/>
          </p:nvSpPr>
          <p:spPr bwMode="auto">
            <a:xfrm>
              <a:off x="10034270" y="674688"/>
              <a:ext cx="290513" cy="96838"/>
            </a:xfrm>
            <a:custGeom>
              <a:avLst/>
              <a:gdLst>
                <a:gd name="T0" fmla="*/ 76 w 77"/>
                <a:gd name="T1" fmla="*/ 25 h 26"/>
                <a:gd name="T2" fmla="*/ 72 w 77"/>
                <a:gd name="T3" fmla="*/ 25 h 26"/>
                <a:gd name="T4" fmla="*/ 41 w 77"/>
                <a:gd name="T5" fmla="*/ 7 h 26"/>
                <a:gd name="T6" fmla="*/ 35 w 77"/>
                <a:gd name="T7" fmla="*/ 7 h 26"/>
                <a:gd name="T8" fmla="*/ 5 w 77"/>
                <a:gd name="T9" fmla="*/ 25 h 26"/>
                <a:gd name="T10" fmla="*/ 1 w 77"/>
                <a:gd name="T11" fmla="*/ 25 h 26"/>
                <a:gd name="T12" fmla="*/ 3 w 77"/>
                <a:gd name="T13" fmla="*/ 21 h 26"/>
                <a:gd name="T14" fmla="*/ 35 w 77"/>
                <a:gd name="T15" fmla="*/ 2 h 26"/>
                <a:gd name="T16" fmla="*/ 41 w 77"/>
                <a:gd name="T17" fmla="*/ 1 h 26"/>
                <a:gd name="T18" fmla="*/ 75 w 77"/>
                <a:gd name="T19" fmla="*/ 21 h 26"/>
                <a:gd name="T20" fmla="*/ 76 w 77"/>
                <a:gd name="T21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7" h="26">
                  <a:moveTo>
                    <a:pt x="76" y="25"/>
                  </a:moveTo>
                  <a:cubicBezTo>
                    <a:pt x="76" y="26"/>
                    <a:pt x="74" y="26"/>
                    <a:pt x="72" y="25"/>
                  </a:cubicBezTo>
                  <a:cubicBezTo>
                    <a:pt x="41" y="7"/>
                    <a:pt x="41" y="7"/>
                    <a:pt x="41" y="7"/>
                  </a:cubicBezTo>
                  <a:cubicBezTo>
                    <a:pt x="39" y="6"/>
                    <a:pt x="37" y="6"/>
                    <a:pt x="35" y="7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4" y="26"/>
                    <a:pt x="2" y="26"/>
                    <a:pt x="1" y="25"/>
                  </a:cubicBezTo>
                  <a:cubicBezTo>
                    <a:pt x="0" y="24"/>
                    <a:pt x="1" y="22"/>
                    <a:pt x="3" y="21"/>
                  </a:cubicBezTo>
                  <a:cubicBezTo>
                    <a:pt x="35" y="2"/>
                    <a:pt x="35" y="2"/>
                    <a:pt x="35" y="2"/>
                  </a:cubicBezTo>
                  <a:cubicBezTo>
                    <a:pt x="37" y="1"/>
                    <a:pt x="39" y="0"/>
                    <a:pt x="41" y="1"/>
                  </a:cubicBezTo>
                  <a:cubicBezTo>
                    <a:pt x="75" y="21"/>
                    <a:pt x="75" y="21"/>
                    <a:pt x="75" y="21"/>
                  </a:cubicBezTo>
                  <a:cubicBezTo>
                    <a:pt x="76" y="22"/>
                    <a:pt x="77" y="24"/>
                    <a:pt x="76" y="25"/>
                  </a:cubicBezTo>
                  <a:close/>
                </a:path>
              </a:pathLst>
            </a:custGeom>
            <a:solidFill>
              <a:srgbClr val="F0EFE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27" name="Freeform 77"/>
          <p:cNvSpPr>
            <a:spLocks/>
          </p:cNvSpPr>
          <p:nvPr/>
        </p:nvSpPr>
        <p:spPr bwMode="auto">
          <a:xfrm>
            <a:off x="3441839" y="4509827"/>
            <a:ext cx="371868" cy="361678"/>
          </a:xfrm>
          <a:custGeom>
            <a:avLst/>
            <a:gdLst>
              <a:gd name="T0" fmla="*/ 0 w 294"/>
              <a:gd name="T1" fmla="*/ 87 h 336"/>
              <a:gd name="T2" fmla="*/ 145 w 294"/>
              <a:gd name="T3" fmla="*/ 0 h 336"/>
              <a:gd name="T4" fmla="*/ 292 w 294"/>
              <a:gd name="T5" fmla="*/ 82 h 336"/>
              <a:gd name="T6" fmla="*/ 294 w 294"/>
              <a:gd name="T7" fmla="*/ 250 h 336"/>
              <a:gd name="T8" fmla="*/ 152 w 294"/>
              <a:gd name="T9" fmla="*/ 336 h 336"/>
              <a:gd name="T10" fmla="*/ 5 w 294"/>
              <a:gd name="T11" fmla="*/ 255 h 336"/>
              <a:gd name="T12" fmla="*/ 0 w 294"/>
              <a:gd name="T13" fmla="*/ 87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4" h="336">
                <a:moveTo>
                  <a:pt x="0" y="87"/>
                </a:moveTo>
                <a:lnTo>
                  <a:pt x="145" y="0"/>
                </a:lnTo>
                <a:lnTo>
                  <a:pt x="292" y="82"/>
                </a:lnTo>
                <a:lnTo>
                  <a:pt x="294" y="250"/>
                </a:lnTo>
                <a:lnTo>
                  <a:pt x="152" y="336"/>
                </a:lnTo>
                <a:lnTo>
                  <a:pt x="5" y="255"/>
                </a:lnTo>
                <a:lnTo>
                  <a:pt x="0" y="87"/>
                </a:lnTo>
                <a:close/>
              </a:path>
            </a:pathLst>
          </a:custGeom>
          <a:solidFill>
            <a:srgbClr val="1A1A1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grpSp>
        <p:nvGrpSpPr>
          <p:cNvPr id="14" name="组合 27"/>
          <p:cNvGrpSpPr/>
          <p:nvPr/>
        </p:nvGrpSpPr>
        <p:grpSpPr>
          <a:xfrm>
            <a:off x="3588563" y="4578718"/>
            <a:ext cx="251706" cy="223896"/>
            <a:chOff x="9734233" y="5894388"/>
            <a:chExt cx="315912" cy="330200"/>
          </a:xfrm>
        </p:grpSpPr>
        <p:sp>
          <p:nvSpPr>
            <p:cNvPr id="29" name="Freeform 78"/>
            <p:cNvSpPr>
              <a:spLocks/>
            </p:cNvSpPr>
            <p:nvPr/>
          </p:nvSpPr>
          <p:spPr bwMode="auto">
            <a:xfrm>
              <a:off x="9734233" y="5916613"/>
              <a:ext cx="282575" cy="307975"/>
            </a:xfrm>
            <a:custGeom>
              <a:avLst/>
              <a:gdLst>
                <a:gd name="T0" fmla="*/ 59 w 75"/>
                <a:gd name="T1" fmla="*/ 44 h 82"/>
                <a:gd name="T2" fmla="*/ 38 w 75"/>
                <a:gd name="T3" fmla="*/ 40 h 82"/>
                <a:gd name="T4" fmla="*/ 35 w 75"/>
                <a:gd name="T5" fmla="*/ 18 h 82"/>
                <a:gd name="T6" fmla="*/ 20 w 75"/>
                <a:gd name="T7" fmla="*/ 0 h 82"/>
                <a:gd name="T8" fmla="*/ 28 w 75"/>
                <a:gd name="T9" fmla="*/ 49 h 82"/>
                <a:gd name="T10" fmla="*/ 75 w 75"/>
                <a:gd name="T11" fmla="*/ 63 h 82"/>
                <a:gd name="T12" fmla="*/ 59 w 75"/>
                <a:gd name="T13" fmla="*/ 44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82">
                  <a:moveTo>
                    <a:pt x="59" y="44"/>
                  </a:moveTo>
                  <a:cubicBezTo>
                    <a:pt x="59" y="44"/>
                    <a:pt x="53" y="55"/>
                    <a:pt x="38" y="40"/>
                  </a:cubicBezTo>
                  <a:cubicBezTo>
                    <a:pt x="23" y="23"/>
                    <a:pt x="35" y="18"/>
                    <a:pt x="35" y="1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20" y="0"/>
                    <a:pt x="0" y="18"/>
                    <a:pt x="28" y="49"/>
                  </a:cubicBezTo>
                  <a:cubicBezTo>
                    <a:pt x="58" y="82"/>
                    <a:pt x="75" y="63"/>
                    <a:pt x="75" y="63"/>
                  </a:cubicBezTo>
                  <a:lnTo>
                    <a:pt x="59" y="44"/>
                  </a:lnTo>
                  <a:close/>
                </a:path>
              </a:pathLst>
            </a:custGeom>
            <a:solidFill>
              <a:srgbClr val="F0EFE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Freeform 79"/>
            <p:cNvSpPr>
              <a:spLocks/>
            </p:cNvSpPr>
            <p:nvPr/>
          </p:nvSpPr>
          <p:spPr bwMode="auto">
            <a:xfrm>
              <a:off x="9970770" y="6059488"/>
              <a:ext cx="79375" cy="87313"/>
            </a:xfrm>
            <a:custGeom>
              <a:avLst/>
              <a:gdLst>
                <a:gd name="T0" fmla="*/ 50 w 50"/>
                <a:gd name="T1" fmla="*/ 45 h 55"/>
                <a:gd name="T2" fmla="*/ 38 w 50"/>
                <a:gd name="T3" fmla="*/ 55 h 55"/>
                <a:gd name="T4" fmla="*/ 0 w 50"/>
                <a:gd name="T5" fmla="*/ 10 h 55"/>
                <a:gd name="T6" fmla="*/ 10 w 50"/>
                <a:gd name="T7" fmla="*/ 0 h 55"/>
                <a:gd name="T8" fmla="*/ 50 w 50"/>
                <a:gd name="T9" fmla="*/ 4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55">
                  <a:moveTo>
                    <a:pt x="50" y="45"/>
                  </a:moveTo>
                  <a:lnTo>
                    <a:pt x="38" y="55"/>
                  </a:lnTo>
                  <a:lnTo>
                    <a:pt x="0" y="10"/>
                  </a:lnTo>
                  <a:lnTo>
                    <a:pt x="10" y="0"/>
                  </a:lnTo>
                  <a:lnTo>
                    <a:pt x="50" y="45"/>
                  </a:lnTo>
                  <a:close/>
                </a:path>
              </a:pathLst>
            </a:custGeom>
            <a:solidFill>
              <a:srgbClr val="F0EFE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Freeform 80"/>
            <p:cNvSpPr>
              <a:spLocks/>
            </p:cNvSpPr>
            <p:nvPr/>
          </p:nvSpPr>
          <p:spPr bwMode="auto">
            <a:xfrm>
              <a:off x="9819958" y="5894388"/>
              <a:ext cx="76200" cy="82550"/>
            </a:xfrm>
            <a:custGeom>
              <a:avLst/>
              <a:gdLst>
                <a:gd name="T0" fmla="*/ 48 w 48"/>
                <a:gd name="T1" fmla="*/ 43 h 52"/>
                <a:gd name="T2" fmla="*/ 38 w 48"/>
                <a:gd name="T3" fmla="*/ 52 h 52"/>
                <a:gd name="T4" fmla="*/ 0 w 48"/>
                <a:gd name="T5" fmla="*/ 9 h 52"/>
                <a:gd name="T6" fmla="*/ 10 w 48"/>
                <a:gd name="T7" fmla="*/ 0 h 52"/>
                <a:gd name="T8" fmla="*/ 48 w 48"/>
                <a:gd name="T9" fmla="*/ 43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52">
                  <a:moveTo>
                    <a:pt x="48" y="43"/>
                  </a:moveTo>
                  <a:lnTo>
                    <a:pt x="38" y="52"/>
                  </a:lnTo>
                  <a:lnTo>
                    <a:pt x="0" y="9"/>
                  </a:lnTo>
                  <a:lnTo>
                    <a:pt x="10" y="0"/>
                  </a:lnTo>
                  <a:lnTo>
                    <a:pt x="48" y="43"/>
                  </a:lnTo>
                  <a:close/>
                </a:path>
              </a:pathLst>
            </a:custGeom>
            <a:solidFill>
              <a:srgbClr val="F0EFE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40" name="任意多边形 39"/>
          <p:cNvSpPr>
            <a:spLocks noChangeAspect="1"/>
          </p:cNvSpPr>
          <p:nvPr/>
        </p:nvSpPr>
        <p:spPr>
          <a:xfrm rot="16200000">
            <a:off x="3092614" y="1919006"/>
            <a:ext cx="553932" cy="2088233"/>
          </a:xfrm>
          <a:custGeom>
            <a:avLst/>
            <a:gdLst>
              <a:gd name="connsiteX0" fmla="*/ 623528 w 623528"/>
              <a:gd name="connsiteY0" fmla="*/ 1245074 h 2490148"/>
              <a:gd name="connsiteX1" fmla="*/ 991 w 623528"/>
              <a:gd name="connsiteY1" fmla="*/ 2490148 h 2490148"/>
              <a:gd name="connsiteX2" fmla="*/ 0 w 623528"/>
              <a:gd name="connsiteY2" fmla="*/ 2490148 h 2490148"/>
              <a:gd name="connsiteX3" fmla="*/ 0 w 623528"/>
              <a:gd name="connsiteY3" fmla="*/ 0 h 2490148"/>
              <a:gd name="connsiteX4" fmla="*/ 991 w 623528"/>
              <a:gd name="connsiteY4" fmla="*/ 0 h 2490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528" h="2490148">
                <a:moveTo>
                  <a:pt x="623528" y="1245074"/>
                </a:moveTo>
                <a:lnTo>
                  <a:pt x="991" y="2490148"/>
                </a:lnTo>
                <a:lnTo>
                  <a:pt x="0" y="2490148"/>
                </a:lnTo>
                <a:lnTo>
                  <a:pt x="0" y="0"/>
                </a:lnTo>
                <a:lnTo>
                  <a:pt x="991" y="0"/>
                </a:lnTo>
                <a:close/>
              </a:path>
            </a:pathLst>
          </a:custGeom>
          <a:solidFill>
            <a:srgbClr val="0D0D0D">
              <a:alpha val="20000"/>
            </a:srgb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1" name="任意多边形 40"/>
          <p:cNvSpPr/>
          <p:nvPr/>
        </p:nvSpPr>
        <p:spPr>
          <a:xfrm rot="16200000">
            <a:off x="1186894" y="1947460"/>
            <a:ext cx="501454" cy="1984049"/>
          </a:xfrm>
          <a:custGeom>
            <a:avLst/>
            <a:gdLst>
              <a:gd name="connsiteX0" fmla="*/ 623528 w 623528"/>
              <a:gd name="connsiteY0" fmla="*/ 1245074 h 2490148"/>
              <a:gd name="connsiteX1" fmla="*/ 991 w 623528"/>
              <a:gd name="connsiteY1" fmla="*/ 2490148 h 2490148"/>
              <a:gd name="connsiteX2" fmla="*/ 0 w 623528"/>
              <a:gd name="connsiteY2" fmla="*/ 2490148 h 2490148"/>
              <a:gd name="connsiteX3" fmla="*/ 0 w 623528"/>
              <a:gd name="connsiteY3" fmla="*/ 0 h 2490148"/>
              <a:gd name="connsiteX4" fmla="*/ 991 w 623528"/>
              <a:gd name="connsiteY4" fmla="*/ 0 h 2490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528" h="2490148">
                <a:moveTo>
                  <a:pt x="623528" y="1245074"/>
                </a:moveTo>
                <a:lnTo>
                  <a:pt x="991" y="2490148"/>
                </a:lnTo>
                <a:lnTo>
                  <a:pt x="0" y="2490148"/>
                </a:lnTo>
                <a:lnTo>
                  <a:pt x="0" y="0"/>
                </a:lnTo>
                <a:lnTo>
                  <a:pt x="991" y="0"/>
                </a:lnTo>
                <a:close/>
              </a:path>
            </a:pathLst>
          </a:custGeom>
          <a:solidFill>
            <a:srgbClr val="0D0D0D">
              <a:alpha val="20000"/>
            </a:srgb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2" name="任意多边形 41"/>
          <p:cNvSpPr>
            <a:spLocks noChangeAspect="1"/>
          </p:cNvSpPr>
          <p:nvPr/>
        </p:nvSpPr>
        <p:spPr>
          <a:xfrm rot="5400000" flipV="1">
            <a:off x="2136322" y="1920951"/>
            <a:ext cx="537375" cy="2001147"/>
          </a:xfrm>
          <a:custGeom>
            <a:avLst/>
            <a:gdLst>
              <a:gd name="connsiteX0" fmla="*/ 623528 w 623528"/>
              <a:gd name="connsiteY0" fmla="*/ 1245074 h 2490148"/>
              <a:gd name="connsiteX1" fmla="*/ 991 w 623528"/>
              <a:gd name="connsiteY1" fmla="*/ 2490148 h 2490148"/>
              <a:gd name="connsiteX2" fmla="*/ 0 w 623528"/>
              <a:gd name="connsiteY2" fmla="*/ 2490148 h 2490148"/>
              <a:gd name="connsiteX3" fmla="*/ 0 w 623528"/>
              <a:gd name="connsiteY3" fmla="*/ 0 h 2490148"/>
              <a:gd name="connsiteX4" fmla="*/ 991 w 623528"/>
              <a:gd name="connsiteY4" fmla="*/ 0 h 2490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528" h="2490148">
                <a:moveTo>
                  <a:pt x="623528" y="1245074"/>
                </a:moveTo>
                <a:lnTo>
                  <a:pt x="991" y="2490148"/>
                </a:lnTo>
                <a:lnTo>
                  <a:pt x="0" y="2490148"/>
                </a:lnTo>
                <a:lnTo>
                  <a:pt x="0" y="0"/>
                </a:lnTo>
                <a:lnTo>
                  <a:pt x="991" y="0"/>
                </a:lnTo>
                <a:close/>
              </a:path>
            </a:pathLst>
          </a:custGeom>
          <a:solidFill>
            <a:srgbClr val="0D0D0D">
              <a:alpha val="20000"/>
            </a:srgb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3" name="文本框 62"/>
          <p:cNvSpPr txBox="1"/>
          <p:nvPr/>
        </p:nvSpPr>
        <p:spPr>
          <a:xfrm>
            <a:off x="2014249" y="1413704"/>
            <a:ext cx="10674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chemeClr val="bg1"/>
                </a:solidFill>
                <a:latin typeface="Impact" panose="020B0806030902050204" pitchFamily="34" charset="0"/>
              </a:rPr>
              <a:t>01</a:t>
            </a:r>
            <a:endParaRPr lang="zh-CN" altLang="en-US" sz="40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44" name="文本框 71"/>
          <p:cNvSpPr txBox="1"/>
          <p:nvPr/>
        </p:nvSpPr>
        <p:spPr>
          <a:xfrm>
            <a:off x="2967276" y="3925251"/>
            <a:ext cx="10559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chemeClr val="bg1"/>
                </a:solidFill>
                <a:latin typeface="Impact" panose="020B0806030902050204" pitchFamily="34" charset="0"/>
              </a:rPr>
              <a:t>03</a:t>
            </a:r>
            <a:endParaRPr lang="zh-CN" altLang="en-US" sz="40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45" name="文本框 75"/>
          <p:cNvSpPr txBox="1"/>
          <p:nvPr/>
        </p:nvSpPr>
        <p:spPr>
          <a:xfrm>
            <a:off x="951244" y="3925251"/>
            <a:ext cx="973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chemeClr val="bg1"/>
                </a:solidFill>
                <a:latin typeface="Impact" panose="020B0806030902050204" pitchFamily="34" charset="0"/>
              </a:rPr>
              <a:t>02</a:t>
            </a:r>
            <a:endParaRPr lang="zh-CN" altLang="en-US" sz="40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665207" y="2023935"/>
            <a:ext cx="16286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</a:rPr>
              <a:t>完善处级单位考核制度</a:t>
            </a:r>
            <a:endParaRPr lang="en-US" altLang="zh-CN" b="1" dirty="0">
              <a:solidFill>
                <a:schemeClr val="bg1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02796" y="3295572"/>
            <a:ext cx="18767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</a:rPr>
              <a:t>完善教职工年度考核制度</a:t>
            </a:r>
            <a:endParaRPr lang="en-US" altLang="zh-CN" b="1" dirty="0">
              <a:solidFill>
                <a:schemeClr val="bg1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416842" y="3264630"/>
            <a:ext cx="2096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</a:rPr>
              <a:t>健全奖励性绩效津贴分配制度</a:t>
            </a:r>
          </a:p>
        </p:txBody>
      </p:sp>
      <p:sp>
        <p:nvSpPr>
          <p:cNvPr id="46" name="矩形 45"/>
          <p:cNvSpPr/>
          <p:nvPr/>
        </p:nvSpPr>
        <p:spPr>
          <a:xfrm>
            <a:off x="4872712" y="2652837"/>
            <a:ext cx="4271288" cy="39100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/>
          <p:cNvSpPr/>
          <p:nvPr/>
        </p:nvSpPr>
        <p:spPr>
          <a:xfrm>
            <a:off x="4680070" y="2652837"/>
            <a:ext cx="192641" cy="391000"/>
          </a:xfrm>
          <a:prstGeom prst="rect">
            <a:avLst/>
          </a:prstGeom>
          <a:solidFill>
            <a:srgbClr val="3C3C3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TextBox 47"/>
          <p:cNvSpPr txBox="1"/>
          <p:nvPr/>
        </p:nvSpPr>
        <p:spPr>
          <a:xfrm>
            <a:off x="4765446" y="2674505"/>
            <a:ext cx="4378554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lvl="0"/>
            <a:r>
              <a:rPr lang="zh-CN" altLang="en-US" b="1" dirty="0">
                <a:latin typeface="微软雅黑" pitchFamily="34" charset="-122"/>
                <a:ea typeface="微软雅黑" pitchFamily="34" charset="-122"/>
              </a:rPr>
              <a:t>（四）重点推进学校重大办学举措</a:t>
            </a:r>
            <a:endParaRPr lang="zh-CN" altLang="zh-C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Freeform 81"/>
          <p:cNvSpPr>
            <a:spLocks/>
          </p:cNvSpPr>
          <p:nvPr/>
        </p:nvSpPr>
        <p:spPr bwMode="auto">
          <a:xfrm>
            <a:off x="73728" y="3114733"/>
            <a:ext cx="371868" cy="361678"/>
          </a:xfrm>
          <a:custGeom>
            <a:avLst/>
            <a:gdLst>
              <a:gd name="T0" fmla="*/ 0 w 294"/>
              <a:gd name="T1" fmla="*/ 85 h 336"/>
              <a:gd name="T2" fmla="*/ 144 w 294"/>
              <a:gd name="T3" fmla="*/ 0 h 336"/>
              <a:gd name="T4" fmla="*/ 291 w 294"/>
              <a:gd name="T5" fmla="*/ 80 h 336"/>
              <a:gd name="T6" fmla="*/ 294 w 294"/>
              <a:gd name="T7" fmla="*/ 248 h 336"/>
              <a:gd name="T8" fmla="*/ 152 w 294"/>
              <a:gd name="T9" fmla="*/ 336 h 336"/>
              <a:gd name="T10" fmla="*/ 5 w 294"/>
              <a:gd name="T11" fmla="*/ 253 h 336"/>
              <a:gd name="T12" fmla="*/ 0 w 294"/>
              <a:gd name="T13" fmla="*/ 85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4" h="336">
                <a:moveTo>
                  <a:pt x="0" y="85"/>
                </a:moveTo>
                <a:lnTo>
                  <a:pt x="144" y="0"/>
                </a:lnTo>
                <a:lnTo>
                  <a:pt x="291" y="80"/>
                </a:lnTo>
                <a:lnTo>
                  <a:pt x="294" y="248"/>
                </a:lnTo>
                <a:lnTo>
                  <a:pt x="152" y="336"/>
                </a:lnTo>
                <a:lnTo>
                  <a:pt x="5" y="253"/>
                </a:lnTo>
                <a:lnTo>
                  <a:pt x="0" y="85"/>
                </a:lnTo>
                <a:close/>
              </a:path>
            </a:pathLst>
          </a:custGeom>
          <a:solidFill>
            <a:srgbClr val="DE393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grpSp>
        <p:nvGrpSpPr>
          <p:cNvPr id="50" name="组合 33"/>
          <p:cNvGrpSpPr/>
          <p:nvPr/>
        </p:nvGrpSpPr>
        <p:grpSpPr>
          <a:xfrm>
            <a:off x="164215" y="3290944"/>
            <a:ext cx="227674" cy="119483"/>
            <a:chOff x="6213158" y="2928938"/>
            <a:chExt cx="285750" cy="176213"/>
          </a:xfrm>
        </p:grpSpPr>
        <p:sp>
          <p:nvSpPr>
            <p:cNvPr id="51" name="Freeform 82"/>
            <p:cNvSpPr>
              <a:spLocks/>
            </p:cNvSpPr>
            <p:nvPr/>
          </p:nvSpPr>
          <p:spPr bwMode="auto">
            <a:xfrm>
              <a:off x="6227445" y="2928938"/>
              <a:ext cx="255588" cy="71438"/>
            </a:xfrm>
            <a:custGeom>
              <a:avLst/>
              <a:gdLst>
                <a:gd name="T0" fmla="*/ 39 w 68"/>
                <a:gd name="T1" fmla="*/ 18 h 19"/>
                <a:gd name="T2" fmla="*/ 68 w 68"/>
                <a:gd name="T3" fmla="*/ 1 h 19"/>
                <a:gd name="T4" fmla="*/ 66 w 68"/>
                <a:gd name="T5" fmla="*/ 0 h 19"/>
                <a:gd name="T6" fmla="*/ 3 w 68"/>
                <a:gd name="T7" fmla="*/ 0 h 19"/>
                <a:gd name="T8" fmla="*/ 0 w 68"/>
                <a:gd name="T9" fmla="*/ 1 h 19"/>
                <a:gd name="T10" fmla="*/ 30 w 68"/>
                <a:gd name="T11" fmla="*/ 18 h 19"/>
                <a:gd name="T12" fmla="*/ 39 w 68"/>
                <a:gd name="T13" fmla="*/ 18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" h="19">
                  <a:moveTo>
                    <a:pt x="39" y="18"/>
                  </a:moveTo>
                  <a:cubicBezTo>
                    <a:pt x="68" y="1"/>
                    <a:pt x="68" y="1"/>
                    <a:pt x="68" y="1"/>
                  </a:cubicBezTo>
                  <a:cubicBezTo>
                    <a:pt x="68" y="0"/>
                    <a:pt x="67" y="0"/>
                    <a:pt x="66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1" y="0"/>
                    <a:pt x="0" y="1"/>
                  </a:cubicBezTo>
                  <a:cubicBezTo>
                    <a:pt x="30" y="18"/>
                    <a:pt x="30" y="18"/>
                    <a:pt x="30" y="18"/>
                  </a:cubicBezTo>
                  <a:cubicBezTo>
                    <a:pt x="32" y="19"/>
                    <a:pt x="36" y="19"/>
                    <a:pt x="39" y="18"/>
                  </a:cubicBezTo>
                  <a:close/>
                </a:path>
              </a:pathLst>
            </a:custGeom>
            <a:solidFill>
              <a:srgbClr val="F0EFE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2" name="Freeform 83"/>
            <p:cNvSpPr>
              <a:spLocks/>
            </p:cNvSpPr>
            <p:nvPr/>
          </p:nvSpPr>
          <p:spPr bwMode="auto">
            <a:xfrm>
              <a:off x="6213158" y="2947988"/>
              <a:ext cx="285750" cy="157163"/>
            </a:xfrm>
            <a:custGeom>
              <a:avLst/>
              <a:gdLst>
                <a:gd name="T0" fmla="*/ 45 w 76"/>
                <a:gd name="T1" fmla="*/ 18 h 42"/>
                <a:gd name="T2" fmla="*/ 38 w 76"/>
                <a:gd name="T3" fmla="*/ 20 h 42"/>
                <a:gd name="T4" fmla="*/ 32 w 76"/>
                <a:gd name="T5" fmla="*/ 18 h 42"/>
                <a:gd name="T6" fmla="*/ 1 w 76"/>
                <a:gd name="T7" fmla="*/ 0 h 42"/>
                <a:gd name="T8" fmla="*/ 0 w 76"/>
                <a:gd name="T9" fmla="*/ 1 h 42"/>
                <a:gd name="T10" fmla="*/ 0 w 76"/>
                <a:gd name="T11" fmla="*/ 38 h 42"/>
                <a:gd name="T12" fmla="*/ 7 w 76"/>
                <a:gd name="T13" fmla="*/ 42 h 42"/>
                <a:gd name="T14" fmla="*/ 70 w 76"/>
                <a:gd name="T15" fmla="*/ 42 h 42"/>
                <a:gd name="T16" fmla="*/ 76 w 76"/>
                <a:gd name="T17" fmla="*/ 38 h 42"/>
                <a:gd name="T18" fmla="*/ 76 w 76"/>
                <a:gd name="T19" fmla="*/ 1 h 42"/>
                <a:gd name="T20" fmla="*/ 76 w 76"/>
                <a:gd name="T21" fmla="*/ 0 h 42"/>
                <a:gd name="T22" fmla="*/ 45 w 76"/>
                <a:gd name="T23" fmla="*/ 18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6" h="42">
                  <a:moveTo>
                    <a:pt x="45" y="18"/>
                  </a:moveTo>
                  <a:cubicBezTo>
                    <a:pt x="43" y="19"/>
                    <a:pt x="41" y="20"/>
                    <a:pt x="38" y="20"/>
                  </a:cubicBezTo>
                  <a:cubicBezTo>
                    <a:pt x="36" y="20"/>
                    <a:pt x="34" y="19"/>
                    <a:pt x="32" y="18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40"/>
                    <a:pt x="3" y="42"/>
                    <a:pt x="7" y="42"/>
                  </a:cubicBezTo>
                  <a:cubicBezTo>
                    <a:pt x="70" y="42"/>
                    <a:pt x="70" y="42"/>
                    <a:pt x="70" y="42"/>
                  </a:cubicBezTo>
                  <a:cubicBezTo>
                    <a:pt x="73" y="42"/>
                    <a:pt x="76" y="40"/>
                    <a:pt x="76" y="38"/>
                  </a:cubicBezTo>
                  <a:cubicBezTo>
                    <a:pt x="76" y="1"/>
                    <a:pt x="76" y="1"/>
                    <a:pt x="76" y="1"/>
                  </a:cubicBezTo>
                  <a:cubicBezTo>
                    <a:pt x="76" y="1"/>
                    <a:pt x="76" y="0"/>
                    <a:pt x="76" y="0"/>
                  </a:cubicBezTo>
                  <a:lnTo>
                    <a:pt x="45" y="18"/>
                  </a:lnTo>
                  <a:close/>
                </a:path>
              </a:pathLst>
            </a:custGeom>
            <a:solidFill>
              <a:srgbClr val="F0EFE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827584" y="186194"/>
            <a:ext cx="2746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b="1" dirty="0">
                <a:latin typeface="微软雅黑" pitchFamily="34" charset="-122"/>
                <a:ea typeface="微软雅黑" pitchFamily="34" charset="-122"/>
              </a:rPr>
              <a:t>全力做好“四件大事”</a:t>
            </a:r>
            <a:endParaRPr lang="zh-CN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443692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75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7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6" grpId="0" animBg="1"/>
      <p:bldP spid="17" grpId="0" animBg="1"/>
      <p:bldP spid="19" grpId="0" animBg="1"/>
      <p:bldP spid="20" grpId="0" animBg="1"/>
      <p:bldP spid="27" grpId="0" animBg="1"/>
      <p:bldP spid="40" grpId="0" animBg="1"/>
      <p:bldP spid="41" grpId="0" animBg="1"/>
      <p:bldP spid="42" grpId="0" animBg="1"/>
      <p:bldP spid="43" grpId="0"/>
      <p:bldP spid="44" grpId="0"/>
      <p:bldP spid="45" grpId="0"/>
      <p:bldP spid="11" grpId="0"/>
      <p:bldP spid="12" grpId="0"/>
      <p:bldP spid="13" grpId="0"/>
      <p:bldP spid="46" grpId="0" animBg="1"/>
      <p:bldP spid="47" grpId="0" animBg="1"/>
      <p:bldP spid="48" grpId="0"/>
      <p:bldP spid="4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流程图: 合并 38"/>
          <p:cNvSpPr/>
          <p:nvPr/>
        </p:nvSpPr>
        <p:spPr>
          <a:xfrm rot="16200000">
            <a:off x="-1171274" y="1004365"/>
            <a:ext cx="5328595" cy="3134774"/>
          </a:xfrm>
          <a:prstGeom prst="flowChartMerge">
            <a:avLst/>
          </a:prstGeom>
          <a:solidFill>
            <a:srgbClr val="FA4453">
              <a:alpha val="70000"/>
            </a:srgbClr>
          </a:solidFill>
          <a:ln w="9525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流程图: 合并 40"/>
          <p:cNvSpPr/>
          <p:nvPr/>
        </p:nvSpPr>
        <p:spPr>
          <a:xfrm rot="16200000">
            <a:off x="-811230" y="1203601"/>
            <a:ext cx="4608512" cy="2736305"/>
          </a:xfrm>
          <a:prstGeom prst="flowChartMerge">
            <a:avLst/>
          </a:prstGeom>
          <a:noFill/>
          <a:ln w="6350">
            <a:noFill/>
            <a:prstDash val="sysDash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流程图: 合并 43"/>
          <p:cNvSpPr/>
          <p:nvPr/>
        </p:nvSpPr>
        <p:spPr>
          <a:xfrm rot="5400000">
            <a:off x="6343181" y="2139106"/>
            <a:ext cx="432049" cy="374012"/>
          </a:xfrm>
          <a:prstGeom prst="flowChartMerg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2195736" y="2058983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三</a:t>
            </a:r>
            <a:r>
              <a:rPr lang="zh-CN" altLang="en-US" sz="3200" b="1" dirty="0">
                <a:latin typeface="微软雅黑" pitchFamily="34" charset="-122"/>
                <a:ea typeface="微软雅黑" pitchFamily="34" charset="-122"/>
              </a:rPr>
              <a:t>条</a:t>
            </a:r>
            <a:r>
              <a:rPr lang="zh-CN" altLang="en-US" sz="3200" b="1" dirty="0" smtClean="0">
                <a:latin typeface="微软雅黑" pitchFamily="34" charset="-122"/>
                <a:ea typeface="微软雅黑" pitchFamily="34" charset="-122"/>
              </a:rPr>
              <a:t>主线</a:t>
            </a:r>
            <a:endParaRPr lang="zh-CN" altLang="zh-CN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41602" y="2110087"/>
            <a:ext cx="1296142" cy="92333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lvl="0" algn="ctr"/>
            <a:r>
              <a:rPr lang="en-US" altLang="zh-CN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Che" panose="02030609000101010101" pitchFamily="49" charset="-127"/>
                <a:ea typeface="BatangChe" panose="02030609000101010101" pitchFamily="49" charset="-127"/>
              </a:rPr>
              <a:t>03</a:t>
            </a:r>
            <a:endParaRPr lang="zh-CN" altLang="zh-CN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Che" panose="02030609000101010101" pitchFamily="49" charset="-127"/>
              <a:ea typeface="BatangChe" panose="02030609000101010101" pitchFamily="49" charset="-127"/>
            </a:endParaRPr>
          </a:p>
        </p:txBody>
      </p:sp>
      <p:sp>
        <p:nvSpPr>
          <p:cNvPr id="59" name="矩形 58"/>
          <p:cNvSpPr/>
          <p:nvPr/>
        </p:nvSpPr>
        <p:spPr>
          <a:xfrm>
            <a:off x="0" y="5020022"/>
            <a:ext cx="9144000" cy="216024"/>
          </a:xfrm>
          <a:prstGeom prst="rect">
            <a:avLst/>
          </a:prstGeom>
          <a:solidFill>
            <a:srgbClr val="FA4453">
              <a:alpha val="70000"/>
            </a:srgb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TextBox 1"/>
          <p:cNvSpPr txBox="1"/>
          <p:nvPr/>
        </p:nvSpPr>
        <p:spPr>
          <a:xfrm>
            <a:off x="3203847" y="3033417"/>
            <a:ext cx="4733207" cy="501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 smtClean="0"/>
              <a:t>职能</a:t>
            </a:r>
            <a:r>
              <a:rPr lang="zh-CN" altLang="en-US" sz="2000" b="1" dirty="0"/>
              <a:t>部门、学院（</a:t>
            </a:r>
            <a:r>
              <a:rPr lang="zh-CN" altLang="en-US" sz="2000" b="1" dirty="0" smtClean="0"/>
              <a:t>研究院）、服务部门</a:t>
            </a:r>
            <a:endParaRPr lang="zh-CN" altLang="en-US" sz="2000" b="1" dirty="0"/>
          </a:p>
        </p:txBody>
      </p:sp>
    </p:spTree>
    <p:extLst>
      <p:ext uri="{BB962C8B-B14F-4D97-AF65-F5344CB8AC3E}">
        <p14:creationId xmlns="" xmlns:p14="http://schemas.microsoft.com/office/powerpoint/2010/main" val="417265938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/>
        </p:nvSpPr>
        <p:spPr>
          <a:xfrm>
            <a:off x="36512" y="-20538"/>
            <a:ext cx="9144000" cy="5040560"/>
          </a:xfrm>
          <a:prstGeom prst="rect">
            <a:avLst/>
          </a:prstGeom>
          <a:solidFill>
            <a:schemeClr val="dk1">
              <a:alpha val="8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" name="直接连接符 1"/>
          <p:cNvCxnSpPr/>
          <p:nvPr/>
        </p:nvCxnSpPr>
        <p:spPr bwMode="auto">
          <a:xfrm>
            <a:off x="179512" y="714067"/>
            <a:ext cx="871296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27584" y="195486"/>
            <a:ext cx="3092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b="1" dirty="0">
                <a:latin typeface="微软雅黑" pitchFamily="34" charset="-122"/>
                <a:ea typeface="微软雅黑" pitchFamily="34" charset="-122"/>
              </a:rPr>
              <a:t>积极抓住“三条主线”</a:t>
            </a:r>
            <a:endParaRPr lang="zh-CN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70018" y="-35630"/>
            <a:ext cx="1512168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dist"/>
            <a:r>
              <a:rPr lang="en-US" altLang="zh-CN" sz="5400" b="1" dirty="0" smtClean="0">
                <a:solidFill>
                  <a:srgbClr val="05AFC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en-US" altLang="zh-C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400" b="1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en-US" altLang="zh-C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400" b="1" dirty="0" smtClean="0">
                <a:solidFill>
                  <a:srgbClr val="FA445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endParaRPr lang="zh-CN" altLang="zh-CN" sz="5400" b="1" dirty="0">
              <a:solidFill>
                <a:srgbClr val="FA445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28704" y="843558"/>
            <a:ext cx="2111048" cy="31589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-13650" y="843558"/>
            <a:ext cx="242354" cy="315898"/>
          </a:xfrm>
          <a:prstGeom prst="rect">
            <a:avLst/>
          </a:prstGeom>
          <a:solidFill>
            <a:srgbClr val="3C3C3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79512" y="803488"/>
            <a:ext cx="6736102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>
            <a:defPPr>
              <a:defRPr lang="zh-CN"/>
            </a:defPPr>
            <a:lvl1pPr lvl="0">
              <a:defRPr b="1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（一）职能部门</a:t>
            </a:r>
            <a:endParaRPr lang="zh-CN" altLang="zh-CN" dirty="0"/>
          </a:p>
        </p:txBody>
      </p:sp>
      <p:sp>
        <p:nvSpPr>
          <p:cNvPr id="24" name="矩形 23"/>
          <p:cNvSpPr/>
          <p:nvPr/>
        </p:nvSpPr>
        <p:spPr>
          <a:xfrm>
            <a:off x="0" y="5020022"/>
            <a:ext cx="9144000" cy="216024"/>
          </a:xfrm>
          <a:prstGeom prst="rect">
            <a:avLst/>
          </a:prstGeom>
          <a:solidFill>
            <a:srgbClr val="FA4453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6" name="图片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2" y="31902"/>
            <a:ext cx="791072" cy="594188"/>
          </a:xfrm>
          <a:prstGeom prst="rect">
            <a:avLst/>
          </a:prstGeom>
        </p:spPr>
      </p:pic>
      <p:sp>
        <p:nvSpPr>
          <p:cNvPr id="10" name="圆角矩形 9"/>
          <p:cNvSpPr/>
          <p:nvPr/>
        </p:nvSpPr>
        <p:spPr>
          <a:xfrm>
            <a:off x="349912" y="1159457"/>
            <a:ext cx="8038512" cy="367760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>
                <a:latin typeface="+mn-ea"/>
              </a:rPr>
              <a:t>1.</a:t>
            </a:r>
            <a:r>
              <a:rPr lang="zh-CN" altLang="en-US" sz="2000" b="1" dirty="0">
                <a:latin typeface="+mn-ea"/>
              </a:rPr>
              <a:t>立德树人，筑牢教书育人的</a:t>
            </a:r>
            <a:r>
              <a:rPr lang="zh-CN" altLang="en-US" sz="2000" b="1" dirty="0" smtClean="0">
                <a:latin typeface="+mn-ea"/>
              </a:rPr>
              <a:t>“压舱石”</a:t>
            </a:r>
            <a:endParaRPr lang="en-US" altLang="zh-CN" sz="2000" b="1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+mn-ea"/>
              </a:rPr>
              <a:t>2.</a:t>
            </a:r>
            <a:r>
              <a:rPr lang="zh-CN" altLang="en-US" sz="2000" b="1" dirty="0" smtClean="0">
                <a:latin typeface="+mn-ea"/>
              </a:rPr>
              <a:t>加强内培，注入师资建设的“动力源”</a:t>
            </a:r>
            <a:endParaRPr lang="en-US" altLang="zh-CN" sz="2000" b="1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+mn-ea"/>
              </a:rPr>
              <a:t>3.</a:t>
            </a:r>
            <a:r>
              <a:rPr lang="zh-CN" altLang="en-US" sz="2000" b="1" dirty="0" smtClean="0">
                <a:latin typeface="+mn-ea"/>
              </a:rPr>
              <a:t>创新驱动，发挥科研服务的“正能量”</a:t>
            </a:r>
            <a:r>
              <a:rPr lang="en-US" altLang="zh-CN" sz="2000" b="1" dirty="0" smtClean="0">
                <a:latin typeface="+mn-ea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+mn-ea"/>
              </a:rPr>
              <a:t>4.</a:t>
            </a:r>
            <a:r>
              <a:rPr lang="zh-CN" altLang="en-US" sz="2000" b="1" dirty="0" smtClean="0">
                <a:latin typeface="+mn-ea"/>
              </a:rPr>
              <a:t>文化自信，彰显常大师生的“精气神”</a:t>
            </a:r>
            <a:r>
              <a:rPr lang="en-US" altLang="zh-CN" sz="2000" b="1" dirty="0" smtClean="0">
                <a:latin typeface="+mn-ea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+mn-ea"/>
              </a:rPr>
              <a:t>5.</a:t>
            </a:r>
            <a:r>
              <a:rPr lang="zh-CN" altLang="en-US" sz="2000" b="1" dirty="0" smtClean="0">
                <a:latin typeface="+mn-ea"/>
              </a:rPr>
              <a:t>开放办学，找准国际交流的“突破口”</a:t>
            </a:r>
            <a:endParaRPr lang="en-US" altLang="zh-CN" sz="2000" b="1" dirty="0" smtClean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zh-CN" sz="2000" b="1" dirty="0" smtClean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zh-CN" sz="2000" b="1" dirty="0">
              <a:latin typeface="+mn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62206304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/>
        </p:nvSpPr>
        <p:spPr>
          <a:xfrm>
            <a:off x="-36512" y="-20538"/>
            <a:ext cx="9144000" cy="5081397"/>
          </a:xfrm>
          <a:prstGeom prst="rect">
            <a:avLst/>
          </a:prstGeom>
          <a:solidFill>
            <a:schemeClr val="dk1">
              <a:alpha val="8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" name="直接连接符 1"/>
          <p:cNvCxnSpPr/>
          <p:nvPr/>
        </p:nvCxnSpPr>
        <p:spPr bwMode="auto">
          <a:xfrm>
            <a:off x="179512" y="714067"/>
            <a:ext cx="871296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27584" y="186194"/>
            <a:ext cx="3164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b="1" dirty="0">
                <a:latin typeface="微软雅黑" pitchFamily="34" charset="-122"/>
                <a:ea typeface="微软雅黑" pitchFamily="34" charset="-122"/>
              </a:rPr>
              <a:t>积极抓住“三条主线”</a:t>
            </a:r>
            <a:endParaRPr lang="zh-CN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70018" y="-35630"/>
            <a:ext cx="1512168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dist"/>
            <a:r>
              <a:rPr lang="en-US" altLang="zh-CN" sz="5400" b="1" dirty="0" smtClean="0">
                <a:solidFill>
                  <a:srgbClr val="05AFC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en-US" altLang="zh-C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400" b="1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en-US" altLang="zh-C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400" b="1" dirty="0" smtClean="0">
                <a:solidFill>
                  <a:srgbClr val="FA445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endParaRPr lang="zh-CN" altLang="zh-CN" sz="5400" b="1" dirty="0">
              <a:solidFill>
                <a:srgbClr val="FA445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05842" y="843558"/>
            <a:ext cx="2975144" cy="31589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0">
              <a:solidFill>
                <a:schemeClr val="tx1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-36512" y="843558"/>
            <a:ext cx="242354" cy="315898"/>
          </a:xfrm>
          <a:prstGeom prst="rect">
            <a:avLst/>
          </a:prstGeom>
          <a:solidFill>
            <a:srgbClr val="3C3C3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9512" y="803488"/>
            <a:ext cx="3456384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lvl="0"/>
            <a:r>
              <a:rPr lang="zh-CN" altLang="en-US" b="1" dirty="0">
                <a:latin typeface="微软雅黑" pitchFamily="34" charset="-122"/>
                <a:ea typeface="微软雅黑" pitchFamily="34" charset="-122"/>
              </a:rPr>
              <a:t>（二）学院（研究院）</a:t>
            </a:r>
            <a:endParaRPr lang="zh-CN" altLang="zh-C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0" y="5020022"/>
            <a:ext cx="9144000" cy="216024"/>
          </a:xfrm>
          <a:prstGeom prst="rect">
            <a:avLst/>
          </a:prstGeom>
          <a:solidFill>
            <a:srgbClr val="FA4453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6" name="图片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87" y="25575"/>
            <a:ext cx="799605" cy="59418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220072" y="2307525"/>
            <a:ext cx="14850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+mn-ea"/>
              </a:rPr>
              <a:t>发挥</a:t>
            </a:r>
            <a:r>
              <a:rPr lang="zh-CN" altLang="en-US" sz="2000" dirty="0">
                <a:latin typeface="+mn-ea"/>
              </a:rPr>
              <a:t>研究院的科学研究与决策咨询</a:t>
            </a:r>
            <a:r>
              <a:rPr lang="zh-CN" altLang="en-US" sz="2000" dirty="0" smtClean="0">
                <a:latin typeface="+mn-ea"/>
              </a:rPr>
              <a:t>功能</a:t>
            </a:r>
            <a:endParaRPr lang="en-US" altLang="zh-CN" sz="2000" dirty="0" smtClean="0">
              <a:latin typeface="+mn-ea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7285979" y="3284180"/>
            <a:ext cx="620713" cy="1677082"/>
          </a:xfrm>
          <a:custGeom>
            <a:avLst/>
            <a:gdLst>
              <a:gd name="T0" fmla="*/ 71 w 74"/>
              <a:gd name="T1" fmla="*/ 56 h 255"/>
              <a:gd name="T2" fmla="*/ 68 w 74"/>
              <a:gd name="T3" fmla="*/ 54 h 255"/>
              <a:gd name="T4" fmla="*/ 46 w 74"/>
              <a:gd name="T5" fmla="*/ 46 h 255"/>
              <a:gd name="T6" fmla="*/ 46 w 74"/>
              <a:gd name="T7" fmla="*/ 46 h 255"/>
              <a:gd name="T8" fmla="*/ 46 w 74"/>
              <a:gd name="T9" fmla="*/ 43 h 255"/>
              <a:gd name="T10" fmla="*/ 54 w 74"/>
              <a:gd name="T11" fmla="*/ 29 h 255"/>
              <a:gd name="T12" fmla="*/ 55 w 74"/>
              <a:gd name="T13" fmla="*/ 16 h 255"/>
              <a:gd name="T14" fmla="*/ 38 w 74"/>
              <a:gd name="T15" fmla="*/ 0 h 255"/>
              <a:gd name="T16" fmla="*/ 20 w 74"/>
              <a:gd name="T17" fmla="*/ 16 h 255"/>
              <a:gd name="T18" fmla="*/ 22 w 74"/>
              <a:gd name="T19" fmla="*/ 29 h 255"/>
              <a:gd name="T20" fmla="*/ 30 w 74"/>
              <a:gd name="T21" fmla="*/ 43 h 255"/>
              <a:gd name="T22" fmla="*/ 30 w 74"/>
              <a:gd name="T23" fmla="*/ 46 h 255"/>
              <a:gd name="T24" fmla="*/ 29 w 74"/>
              <a:gd name="T25" fmla="*/ 46 h 255"/>
              <a:gd name="T26" fmla="*/ 8 w 74"/>
              <a:gd name="T27" fmla="*/ 54 h 255"/>
              <a:gd name="T28" fmla="*/ 5 w 74"/>
              <a:gd name="T29" fmla="*/ 55 h 255"/>
              <a:gd name="T30" fmla="*/ 0 w 74"/>
              <a:gd name="T31" fmla="*/ 63 h 255"/>
              <a:gd name="T32" fmla="*/ 0 w 74"/>
              <a:gd name="T33" fmla="*/ 133 h 255"/>
              <a:gd name="T34" fmla="*/ 9 w 74"/>
              <a:gd name="T35" fmla="*/ 142 h 255"/>
              <a:gd name="T36" fmla="*/ 12 w 74"/>
              <a:gd name="T37" fmla="*/ 141 h 255"/>
              <a:gd name="T38" fmla="*/ 11 w 74"/>
              <a:gd name="T39" fmla="*/ 142 h 255"/>
              <a:gd name="T40" fmla="*/ 11 w 74"/>
              <a:gd name="T41" fmla="*/ 243 h 255"/>
              <a:gd name="T42" fmla="*/ 23 w 74"/>
              <a:gd name="T43" fmla="*/ 255 h 255"/>
              <a:gd name="T44" fmla="*/ 35 w 74"/>
              <a:gd name="T45" fmla="*/ 243 h 255"/>
              <a:gd name="T46" fmla="*/ 35 w 74"/>
              <a:gd name="T47" fmla="*/ 162 h 255"/>
              <a:gd name="T48" fmla="*/ 37 w 74"/>
              <a:gd name="T49" fmla="*/ 162 h 255"/>
              <a:gd name="T50" fmla="*/ 40 w 74"/>
              <a:gd name="T51" fmla="*/ 162 h 255"/>
              <a:gd name="T52" fmla="*/ 40 w 74"/>
              <a:gd name="T53" fmla="*/ 243 h 255"/>
              <a:gd name="T54" fmla="*/ 52 w 74"/>
              <a:gd name="T55" fmla="*/ 255 h 255"/>
              <a:gd name="T56" fmla="*/ 63 w 74"/>
              <a:gd name="T57" fmla="*/ 243 h 255"/>
              <a:gd name="T58" fmla="*/ 63 w 74"/>
              <a:gd name="T59" fmla="*/ 142 h 255"/>
              <a:gd name="T60" fmla="*/ 64 w 74"/>
              <a:gd name="T61" fmla="*/ 142 h 255"/>
              <a:gd name="T62" fmla="*/ 66 w 74"/>
              <a:gd name="T63" fmla="*/ 142 h 255"/>
              <a:gd name="T64" fmla="*/ 74 w 74"/>
              <a:gd name="T65" fmla="*/ 133 h 255"/>
              <a:gd name="T66" fmla="*/ 74 w 74"/>
              <a:gd name="T67" fmla="*/ 63 h 255"/>
              <a:gd name="T68" fmla="*/ 71 w 74"/>
              <a:gd name="T69" fmla="*/ 56 h 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74" h="255">
                <a:moveTo>
                  <a:pt x="71" y="56"/>
                </a:moveTo>
                <a:cubicBezTo>
                  <a:pt x="70" y="54"/>
                  <a:pt x="68" y="54"/>
                  <a:pt x="68" y="54"/>
                </a:cubicBezTo>
                <a:cubicBezTo>
                  <a:pt x="46" y="46"/>
                  <a:pt x="46" y="46"/>
                  <a:pt x="46" y="46"/>
                </a:cubicBezTo>
                <a:cubicBezTo>
                  <a:pt x="46" y="46"/>
                  <a:pt x="46" y="46"/>
                  <a:pt x="46" y="46"/>
                </a:cubicBezTo>
                <a:cubicBezTo>
                  <a:pt x="46" y="43"/>
                  <a:pt x="46" y="43"/>
                  <a:pt x="46" y="43"/>
                </a:cubicBezTo>
                <a:cubicBezTo>
                  <a:pt x="50" y="41"/>
                  <a:pt x="52" y="36"/>
                  <a:pt x="54" y="29"/>
                </a:cubicBezTo>
                <a:cubicBezTo>
                  <a:pt x="55" y="16"/>
                  <a:pt x="55" y="16"/>
                  <a:pt x="55" y="16"/>
                </a:cubicBezTo>
                <a:cubicBezTo>
                  <a:pt x="55" y="7"/>
                  <a:pt x="47" y="0"/>
                  <a:pt x="38" y="0"/>
                </a:cubicBezTo>
                <a:cubicBezTo>
                  <a:pt x="28" y="0"/>
                  <a:pt x="20" y="7"/>
                  <a:pt x="20" y="16"/>
                </a:cubicBezTo>
                <a:cubicBezTo>
                  <a:pt x="22" y="29"/>
                  <a:pt x="22" y="29"/>
                  <a:pt x="22" y="29"/>
                </a:cubicBezTo>
                <a:cubicBezTo>
                  <a:pt x="23" y="36"/>
                  <a:pt x="26" y="40"/>
                  <a:pt x="30" y="43"/>
                </a:cubicBezTo>
                <a:cubicBezTo>
                  <a:pt x="30" y="46"/>
                  <a:pt x="30" y="46"/>
                  <a:pt x="30" y="46"/>
                </a:cubicBezTo>
                <a:cubicBezTo>
                  <a:pt x="29" y="46"/>
                  <a:pt x="29" y="46"/>
                  <a:pt x="29" y="46"/>
                </a:cubicBezTo>
                <a:cubicBezTo>
                  <a:pt x="8" y="54"/>
                  <a:pt x="8" y="54"/>
                  <a:pt x="8" y="54"/>
                </a:cubicBezTo>
                <a:cubicBezTo>
                  <a:pt x="8" y="54"/>
                  <a:pt x="6" y="54"/>
                  <a:pt x="5" y="55"/>
                </a:cubicBezTo>
                <a:cubicBezTo>
                  <a:pt x="2" y="56"/>
                  <a:pt x="0" y="59"/>
                  <a:pt x="0" y="63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38"/>
                  <a:pt x="4" y="142"/>
                  <a:pt x="9" y="142"/>
                </a:cubicBezTo>
                <a:cubicBezTo>
                  <a:pt x="10" y="142"/>
                  <a:pt x="11" y="142"/>
                  <a:pt x="12" y="141"/>
                </a:cubicBezTo>
                <a:cubicBezTo>
                  <a:pt x="12" y="141"/>
                  <a:pt x="11" y="142"/>
                  <a:pt x="11" y="142"/>
                </a:cubicBezTo>
                <a:cubicBezTo>
                  <a:pt x="11" y="243"/>
                  <a:pt x="11" y="243"/>
                  <a:pt x="11" y="243"/>
                </a:cubicBezTo>
                <a:cubicBezTo>
                  <a:pt x="11" y="250"/>
                  <a:pt x="17" y="255"/>
                  <a:pt x="23" y="255"/>
                </a:cubicBezTo>
                <a:cubicBezTo>
                  <a:pt x="30" y="255"/>
                  <a:pt x="35" y="250"/>
                  <a:pt x="35" y="243"/>
                </a:cubicBezTo>
                <a:cubicBezTo>
                  <a:pt x="35" y="162"/>
                  <a:pt x="35" y="162"/>
                  <a:pt x="35" y="162"/>
                </a:cubicBezTo>
                <a:cubicBezTo>
                  <a:pt x="36" y="162"/>
                  <a:pt x="36" y="162"/>
                  <a:pt x="37" y="162"/>
                </a:cubicBezTo>
                <a:cubicBezTo>
                  <a:pt x="38" y="162"/>
                  <a:pt x="39" y="162"/>
                  <a:pt x="40" y="162"/>
                </a:cubicBezTo>
                <a:cubicBezTo>
                  <a:pt x="40" y="243"/>
                  <a:pt x="40" y="243"/>
                  <a:pt x="40" y="243"/>
                </a:cubicBezTo>
                <a:cubicBezTo>
                  <a:pt x="40" y="250"/>
                  <a:pt x="45" y="255"/>
                  <a:pt x="52" y="255"/>
                </a:cubicBezTo>
                <a:cubicBezTo>
                  <a:pt x="58" y="255"/>
                  <a:pt x="63" y="250"/>
                  <a:pt x="63" y="243"/>
                </a:cubicBezTo>
                <a:cubicBezTo>
                  <a:pt x="63" y="142"/>
                  <a:pt x="63" y="142"/>
                  <a:pt x="63" y="142"/>
                </a:cubicBezTo>
                <a:cubicBezTo>
                  <a:pt x="64" y="142"/>
                  <a:pt x="64" y="142"/>
                  <a:pt x="64" y="142"/>
                </a:cubicBezTo>
                <a:cubicBezTo>
                  <a:pt x="65" y="142"/>
                  <a:pt x="65" y="142"/>
                  <a:pt x="66" y="142"/>
                </a:cubicBezTo>
                <a:cubicBezTo>
                  <a:pt x="70" y="142"/>
                  <a:pt x="74" y="138"/>
                  <a:pt x="74" y="133"/>
                </a:cubicBezTo>
                <a:cubicBezTo>
                  <a:pt x="74" y="63"/>
                  <a:pt x="74" y="63"/>
                  <a:pt x="74" y="63"/>
                </a:cubicBezTo>
                <a:cubicBezTo>
                  <a:pt x="74" y="60"/>
                  <a:pt x="73" y="57"/>
                  <a:pt x="71" y="56"/>
                </a:cubicBezTo>
                <a:close/>
              </a:path>
            </a:pathLst>
          </a:custGeom>
          <a:solidFill>
            <a:srgbClr val="33333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" name="Freeform 14"/>
          <p:cNvSpPr>
            <a:spLocks/>
          </p:cNvSpPr>
          <p:nvPr/>
        </p:nvSpPr>
        <p:spPr bwMode="auto">
          <a:xfrm>
            <a:off x="7119293" y="4167534"/>
            <a:ext cx="553547" cy="506392"/>
          </a:xfrm>
          <a:custGeom>
            <a:avLst/>
            <a:gdLst>
              <a:gd name="T0" fmla="*/ 65 w 66"/>
              <a:gd name="T1" fmla="*/ 30 h 77"/>
              <a:gd name="T2" fmla="*/ 62 w 66"/>
              <a:gd name="T3" fmla="*/ 25 h 77"/>
              <a:gd name="T4" fmla="*/ 45 w 66"/>
              <a:gd name="T5" fmla="*/ 19 h 77"/>
              <a:gd name="T6" fmla="*/ 45 w 66"/>
              <a:gd name="T7" fmla="*/ 11 h 77"/>
              <a:gd name="T8" fmla="*/ 44 w 66"/>
              <a:gd name="T9" fmla="*/ 8 h 77"/>
              <a:gd name="T10" fmla="*/ 39 w 66"/>
              <a:gd name="T11" fmla="*/ 6 h 77"/>
              <a:gd name="T12" fmla="*/ 39 w 66"/>
              <a:gd name="T13" fmla="*/ 10 h 77"/>
              <a:gd name="T14" fmla="*/ 39 w 66"/>
              <a:gd name="T15" fmla="*/ 10 h 77"/>
              <a:gd name="T16" fmla="*/ 42 w 66"/>
              <a:gd name="T17" fmla="*/ 11 h 77"/>
              <a:gd name="T18" fmla="*/ 42 w 66"/>
              <a:gd name="T19" fmla="*/ 17 h 77"/>
              <a:gd name="T20" fmla="*/ 27 w 66"/>
              <a:gd name="T21" fmla="*/ 11 h 77"/>
              <a:gd name="T22" fmla="*/ 27 w 66"/>
              <a:gd name="T23" fmla="*/ 5 h 77"/>
              <a:gd name="T24" fmla="*/ 29 w 66"/>
              <a:gd name="T25" fmla="*/ 6 h 77"/>
              <a:gd name="T26" fmla="*/ 29 w 66"/>
              <a:gd name="T27" fmla="*/ 2 h 77"/>
              <a:gd name="T28" fmla="*/ 28 w 66"/>
              <a:gd name="T29" fmla="*/ 1 h 77"/>
              <a:gd name="T30" fmla="*/ 23 w 66"/>
              <a:gd name="T31" fmla="*/ 3 h 77"/>
              <a:gd name="T32" fmla="*/ 23 w 66"/>
              <a:gd name="T33" fmla="*/ 10 h 77"/>
              <a:gd name="T34" fmla="*/ 14 w 66"/>
              <a:gd name="T35" fmla="*/ 6 h 77"/>
              <a:gd name="T36" fmla="*/ 7 w 66"/>
              <a:gd name="T37" fmla="*/ 6 h 77"/>
              <a:gd name="T38" fmla="*/ 5 w 66"/>
              <a:gd name="T39" fmla="*/ 7 h 77"/>
              <a:gd name="T40" fmla="*/ 2 w 66"/>
              <a:gd name="T41" fmla="*/ 12 h 77"/>
              <a:gd name="T42" fmla="*/ 0 w 66"/>
              <a:gd name="T43" fmla="*/ 52 h 77"/>
              <a:gd name="T44" fmla="*/ 3 w 66"/>
              <a:gd name="T45" fmla="*/ 57 h 77"/>
              <a:gd name="T46" fmla="*/ 51 w 66"/>
              <a:gd name="T47" fmla="*/ 76 h 77"/>
              <a:gd name="T48" fmla="*/ 58 w 66"/>
              <a:gd name="T49" fmla="*/ 76 h 77"/>
              <a:gd name="T50" fmla="*/ 63 w 66"/>
              <a:gd name="T51" fmla="*/ 73 h 77"/>
              <a:gd name="T52" fmla="*/ 66 w 66"/>
              <a:gd name="T53" fmla="*/ 68 h 77"/>
              <a:gd name="T54" fmla="*/ 65 w 66"/>
              <a:gd name="T55" fmla="*/ 30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66" h="77">
                <a:moveTo>
                  <a:pt x="65" y="30"/>
                </a:moveTo>
                <a:cubicBezTo>
                  <a:pt x="65" y="28"/>
                  <a:pt x="64" y="26"/>
                  <a:pt x="62" y="25"/>
                </a:cubicBezTo>
                <a:cubicBezTo>
                  <a:pt x="45" y="19"/>
                  <a:pt x="45" y="19"/>
                  <a:pt x="45" y="19"/>
                </a:cubicBezTo>
                <a:cubicBezTo>
                  <a:pt x="45" y="17"/>
                  <a:pt x="45" y="12"/>
                  <a:pt x="45" y="11"/>
                </a:cubicBezTo>
                <a:cubicBezTo>
                  <a:pt x="45" y="9"/>
                  <a:pt x="44" y="8"/>
                  <a:pt x="44" y="8"/>
                </a:cubicBezTo>
                <a:cubicBezTo>
                  <a:pt x="44" y="8"/>
                  <a:pt x="42" y="7"/>
                  <a:pt x="39" y="6"/>
                </a:cubicBezTo>
                <a:cubicBezTo>
                  <a:pt x="39" y="6"/>
                  <a:pt x="36" y="8"/>
                  <a:pt x="39" y="10"/>
                </a:cubicBezTo>
                <a:cubicBezTo>
                  <a:pt x="39" y="10"/>
                  <a:pt x="39" y="10"/>
                  <a:pt x="39" y="10"/>
                </a:cubicBezTo>
                <a:cubicBezTo>
                  <a:pt x="40" y="11"/>
                  <a:pt x="41" y="11"/>
                  <a:pt x="42" y="11"/>
                </a:cubicBezTo>
                <a:cubicBezTo>
                  <a:pt x="42" y="17"/>
                  <a:pt x="42" y="17"/>
                  <a:pt x="42" y="17"/>
                </a:cubicBezTo>
                <a:cubicBezTo>
                  <a:pt x="27" y="11"/>
                  <a:pt x="27" y="11"/>
                  <a:pt x="27" y="11"/>
                </a:cubicBezTo>
                <a:cubicBezTo>
                  <a:pt x="27" y="5"/>
                  <a:pt x="27" y="5"/>
                  <a:pt x="27" y="5"/>
                </a:cubicBezTo>
                <a:cubicBezTo>
                  <a:pt x="28" y="5"/>
                  <a:pt x="28" y="6"/>
                  <a:pt x="29" y="6"/>
                </a:cubicBezTo>
                <a:cubicBezTo>
                  <a:pt x="29" y="5"/>
                  <a:pt x="29" y="3"/>
                  <a:pt x="29" y="2"/>
                </a:cubicBezTo>
                <a:cubicBezTo>
                  <a:pt x="29" y="1"/>
                  <a:pt x="28" y="1"/>
                  <a:pt x="28" y="1"/>
                </a:cubicBezTo>
                <a:cubicBezTo>
                  <a:pt x="24" y="0"/>
                  <a:pt x="23" y="3"/>
                  <a:pt x="23" y="3"/>
                </a:cubicBezTo>
                <a:cubicBezTo>
                  <a:pt x="23" y="10"/>
                  <a:pt x="23" y="10"/>
                  <a:pt x="23" y="10"/>
                </a:cubicBezTo>
                <a:cubicBezTo>
                  <a:pt x="14" y="6"/>
                  <a:pt x="14" y="6"/>
                  <a:pt x="14" y="6"/>
                </a:cubicBezTo>
                <a:cubicBezTo>
                  <a:pt x="12" y="5"/>
                  <a:pt x="9" y="5"/>
                  <a:pt x="7" y="6"/>
                </a:cubicBezTo>
                <a:cubicBezTo>
                  <a:pt x="5" y="7"/>
                  <a:pt x="5" y="7"/>
                  <a:pt x="5" y="7"/>
                </a:cubicBezTo>
                <a:cubicBezTo>
                  <a:pt x="3" y="8"/>
                  <a:pt x="2" y="10"/>
                  <a:pt x="2" y="12"/>
                </a:cubicBezTo>
                <a:cubicBezTo>
                  <a:pt x="0" y="52"/>
                  <a:pt x="0" y="52"/>
                  <a:pt x="0" y="52"/>
                </a:cubicBezTo>
                <a:cubicBezTo>
                  <a:pt x="0" y="54"/>
                  <a:pt x="1" y="56"/>
                  <a:pt x="3" y="57"/>
                </a:cubicBezTo>
                <a:cubicBezTo>
                  <a:pt x="51" y="76"/>
                  <a:pt x="51" y="76"/>
                  <a:pt x="51" y="76"/>
                </a:cubicBezTo>
                <a:cubicBezTo>
                  <a:pt x="53" y="77"/>
                  <a:pt x="56" y="77"/>
                  <a:pt x="58" y="76"/>
                </a:cubicBezTo>
                <a:cubicBezTo>
                  <a:pt x="63" y="73"/>
                  <a:pt x="63" y="73"/>
                  <a:pt x="63" y="73"/>
                </a:cubicBezTo>
                <a:cubicBezTo>
                  <a:pt x="64" y="72"/>
                  <a:pt x="66" y="70"/>
                  <a:pt x="66" y="68"/>
                </a:cubicBezTo>
                <a:lnTo>
                  <a:pt x="65" y="30"/>
                </a:lnTo>
                <a:close/>
              </a:path>
            </a:pathLst>
          </a:custGeom>
          <a:solidFill>
            <a:srgbClr val="666666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7" name="Freeform 17"/>
          <p:cNvSpPr>
            <a:spLocks noEditPoints="1"/>
          </p:cNvSpPr>
          <p:nvPr/>
        </p:nvSpPr>
        <p:spPr bwMode="auto">
          <a:xfrm>
            <a:off x="7906693" y="3460170"/>
            <a:ext cx="694828" cy="551767"/>
          </a:xfrm>
          <a:custGeom>
            <a:avLst/>
            <a:gdLst>
              <a:gd name="T0" fmla="*/ 78 w 83"/>
              <a:gd name="T1" fmla="*/ 39 h 84"/>
              <a:gd name="T2" fmla="*/ 72 w 83"/>
              <a:gd name="T3" fmla="*/ 38 h 84"/>
              <a:gd name="T4" fmla="*/ 71 w 83"/>
              <a:gd name="T5" fmla="*/ 32 h 84"/>
              <a:gd name="T6" fmla="*/ 76 w 83"/>
              <a:gd name="T7" fmla="*/ 29 h 84"/>
              <a:gd name="T8" fmla="*/ 77 w 83"/>
              <a:gd name="T9" fmla="*/ 20 h 84"/>
              <a:gd name="T10" fmla="*/ 73 w 83"/>
              <a:gd name="T11" fmla="*/ 15 h 84"/>
              <a:gd name="T12" fmla="*/ 65 w 83"/>
              <a:gd name="T13" fmla="*/ 14 h 84"/>
              <a:gd name="T14" fmla="*/ 60 w 83"/>
              <a:gd name="T15" fmla="*/ 18 h 84"/>
              <a:gd name="T16" fmla="*/ 55 w 83"/>
              <a:gd name="T17" fmla="*/ 15 h 84"/>
              <a:gd name="T18" fmla="*/ 56 w 83"/>
              <a:gd name="T19" fmla="*/ 9 h 84"/>
              <a:gd name="T20" fmla="*/ 51 w 83"/>
              <a:gd name="T21" fmla="*/ 2 h 84"/>
              <a:gd name="T22" fmla="*/ 45 w 83"/>
              <a:gd name="T23" fmla="*/ 1 h 84"/>
              <a:gd name="T24" fmla="*/ 38 w 83"/>
              <a:gd name="T25" fmla="*/ 6 h 84"/>
              <a:gd name="T26" fmla="*/ 37 w 83"/>
              <a:gd name="T27" fmla="*/ 12 h 84"/>
              <a:gd name="T28" fmla="*/ 31 w 83"/>
              <a:gd name="T29" fmla="*/ 13 h 84"/>
              <a:gd name="T30" fmla="*/ 28 w 83"/>
              <a:gd name="T31" fmla="*/ 8 h 84"/>
              <a:gd name="T32" fmla="*/ 20 w 83"/>
              <a:gd name="T33" fmla="*/ 7 h 84"/>
              <a:gd name="T34" fmla="*/ 14 w 83"/>
              <a:gd name="T35" fmla="*/ 11 h 84"/>
              <a:gd name="T36" fmla="*/ 13 w 83"/>
              <a:gd name="T37" fmla="*/ 19 h 84"/>
              <a:gd name="T38" fmla="*/ 16 w 83"/>
              <a:gd name="T39" fmla="*/ 23 h 84"/>
              <a:gd name="T40" fmla="*/ 13 w 83"/>
              <a:gd name="T41" fmla="*/ 29 h 84"/>
              <a:gd name="T42" fmla="*/ 8 w 83"/>
              <a:gd name="T43" fmla="*/ 28 h 84"/>
              <a:gd name="T44" fmla="*/ 1 w 83"/>
              <a:gd name="T45" fmla="*/ 33 h 84"/>
              <a:gd name="T46" fmla="*/ 0 w 83"/>
              <a:gd name="T47" fmla="*/ 39 h 84"/>
              <a:gd name="T48" fmla="*/ 5 w 83"/>
              <a:gd name="T49" fmla="*/ 46 h 84"/>
              <a:gd name="T50" fmla="*/ 10 w 83"/>
              <a:gd name="T51" fmla="*/ 47 h 84"/>
              <a:gd name="T52" fmla="*/ 11 w 83"/>
              <a:gd name="T53" fmla="*/ 53 h 84"/>
              <a:gd name="T54" fmla="*/ 7 w 83"/>
              <a:gd name="T55" fmla="*/ 56 h 84"/>
              <a:gd name="T56" fmla="*/ 6 w 83"/>
              <a:gd name="T57" fmla="*/ 64 h 84"/>
              <a:gd name="T58" fmla="*/ 10 w 83"/>
              <a:gd name="T59" fmla="*/ 70 h 84"/>
              <a:gd name="T60" fmla="*/ 18 w 83"/>
              <a:gd name="T61" fmla="*/ 71 h 84"/>
              <a:gd name="T62" fmla="*/ 22 w 83"/>
              <a:gd name="T63" fmla="*/ 68 h 84"/>
              <a:gd name="T64" fmla="*/ 28 w 83"/>
              <a:gd name="T65" fmla="*/ 71 h 84"/>
              <a:gd name="T66" fmla="*/ 27 w 83"/>
              <a:gd name="T67" fmla="*/ 76 h 84"/>
              <a:gd name="T68" fmla="*/ 32 w 83"/>
              <a:gd name="T69" fmla="*/ 83 h 84"/>
              <a:gd name="T70" fmla="*/ 39 w 83"/>
              <a:gd name="T71" fmla="*/ 84 h 84"/>
              <a:gd name="T72" fmla="*/ 45 w 83"/>
              <a:gd name="T73" fmla="*/ 79 h 84"/>
              <a:gd name="T74" fmla="*/ 46 w 83"/>
              <a:gd name="T75" fmla="*/ 74 h 84"/>
              <a:gd name="T76" fmla="*/ 52 w 83"/>
              <a:gd name="T77" fmla="*/ 72 h 84"/>
              <a:gd name="T78" fmla="*/ 55 w 83"/>
              <a:gd name="T79" fmla="*/ 77 h 84"/>
              <a:gd name="T80" fmla="*/ 63 w 83"/>
              <a:gd name="T81" fmla="*/ 78 h 84"/>
              <a:gd name="T82" fmla="*/ 69 w 83"/>
              <a:gd name="T83" fmla="*/ 74 h 84"/>
              <a:gd name="T84" fmla="*/ 70 w 83"/>
              <a:gd name="T85" fmla="*/ 66 h 84"/>
              <a:gd name="T86" fmla="*/ 67 w 83"/>
              <a:gd name="T87" fmla="*/ 61 h 84"/>
              <a:gd name="T88" fmla="*/ 70 w 83"/>
              <a:gd name="T89" fmla="*/ 56 h 84"/>
              <a:gd name="T90" fmla="*/ 75 w 83"/>
              <a:gd name="T91" fmla="*/ 57 h 84"/>
              <a:gd name="T92" fmla="*/ 82 w 83"/>
              <a:gd name="T93" fmla="*/ 52 h 84"/>
              <a:gd name="T94" fmla="*/ 83 w 83"/>
              <a:gd name="T95" fmla="*/ 45 h 84"/>
              <a:gd name="T96" fmla="*/ 78 w 83"/>
              <a:gd name="T97" fmla="*/ 39 h 84"/>
              <a:gd name="T98" fmla="*/ 50 w 83"/>
              <a:gd name="T99" fmla="*/ 55 h 84"/>
              <a:gd name="T100" fmla="*/ 28 w 83"/>
              <a:gd name="T101" fmla="*/ 52 h 84"/>
              <a:gd name="T102" fmla="*/ 32 w 83"/>
              <a:gd name="T103" fmla="*/ 30 h 84"/>
              <a:gd name="T104" fmla="*/ 54 w 83"/>
              <a:gd name="T105" fmla="*/ 34 h 84"/>
              <a:gd name="T106" fmla="*/ 50 w 83"/>
              <a:gd name="T107" fmla="*/ 55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83" h="84">
                <a:moveTo>
                  <a:pt x="78" y="39"/>
                </a:moveTo>
                <a:cubicBezTo>
                  <a:pt x="72" y="38"/>
                  <a:pt x="72" y="38"/>
                  <a:pt x="72" y="38"/>
                </a:cubicBezTo>
                <a:cubicBezTo>
                  <a:pt x="72" y="36"/>
                  <a:pt x="71" y="34"/>
                  <a:pt x="71" y="32"/>
                </a:cubicBezTo>
                <a:cubicBezTo>
                  <a:pt x="76" y="29"/>
                  <a:pt x="76" y="29"/>
                  <a:pt x="76" y="29"/>
                </a:cubicBezTo>
                <a:cubicBezTo>
                  <a:pt x="78" y="27"/>
                  <a:pt x="79" y="23"/>
                  <a:pt x="77" y="20"/>
                </a:cubicBezTo>
                <a:cubicBezTo>
                  <a:pt x="73" y="15"/>
                  <a:pt x="73" y="15"/>
                  <a:pt x="73" y="15"/>
                </a:cubicBezTo>
                <a:cubicBezTo>
                  <a:pt x="71" y="13"/>
                  <a:pt x="67" y="12"/>
                  <a:pt x="65" y="14"/>
                </a:cubicBezTo>
                <a:cubicBezTo>
                  <a:pt x="60" y="18"/>
                  <a:pt x="60" y="18"/>
                  <a:pt x="60" y="18"/>
                </a:cubicBezTo>
                <a:cubicBezTo>
                  <a:pt x="58" y="16"/>
                  <a:pt x="57" y="15"/>
                  <a:pt x="55" y="15"/>
                </a:cubicBezTo>
                <a:cubicBezTo>
                  <a:pt x="56" y="9"/>
                  <a:pt x="56" y="9"/>
                  <a:pt x="56" y="9"/>
                </a:cubicBezTo>
                <a:cubicBezTo>
                  <a:pt x="56" y="5"/>
                  <a:pt x="54" y="2"/>
                  <a:pt x="51" y="2"/>
                </a:cubicBezTo>
                <a:cubicBezTo>
                  <a:pt x="45" y="1"/>
                  <a:pt x="45" y="1"/>
                  <a:pt x="45" y="1"/>
                </a:cubicBezTo>
                <a:cubicBezTo>
                  <a:pt x="41" y="0"/>
                  <a:pt x="38" y="3"/>
                  <a:pt x="38" y="6"/>
                </a:cubicBezTo>
                <a:cubicBezTo>
                  <a:pt x="37" y="12"/>
                  <a:pt x="37" y="12"/>
                  <a:pt x="37" y="12"/>
                </a:cubicBezTo>
                <a:cubicBezTo>
                  <a:pt x="35" y="12"/>
                  <a:pt x="33" y="12"/>
                  <a:pt x="31" y="13"/>
                </a:cubicBezTo>
                <a:cubicBezTo>
                  <a:pt x="28" y="8"/>
                  <a:pt x="28" y="8"/>
                  <a:pt x="28" y="8"/>
                </a:cubicBezTo>
                <a:cubicBezTo>
                  <a:pt x="26" y="6"/>
                  <a:pt x="22" y="5"/>
                  <a:pt x="20" y="7"/>
                </a:cubicBezTo>
                <a:cubicBezTo>
                  <a:pt x="14" y="11"/>
                  <a:pt x="14" y="11"/>
                  <a:pt x="14" y="11"/>
                </a:cubicBezTo>
                <a:cubicBezTo>
                  <a:pt x="12" y="13"/>
                  <a:pt x="11" y="16"/>
                  <a:pt x="13" y="19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5"/>
                  <a:pt x="14" y="27"/>
                  <a:pt x="13" y="29"/>
                </a:cubicBezTo>
                <a:cubicBezTo>
                  <a:pt x="8" y="28"/>
                  <a:pt x="8" y="28"/>
                  <a:pt x="8" y="28"/>
                </a:cubicBezTo>
                <a:cubicBezTo>
                  <a:pt x="4" y="28"/>
                  <a:pt x="2" y="30"/>
                  <a:pt x="1" y="33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43"/>
                  <a:pt x="2" y="46"/>
                  <a:pt x="5" y="46"/>
                </a:cubicBezTo>
                <a:cubicBezTo>
                  <a:pt x="10" y="47"/>
                  <a:pt x="10" y="47"/>
                  <a:pt x="10" y="47"/>
                </a:cubicBezTo>
                <a:cubicBezTo>
                  <a:pt x="10" y="49"/>
                  <a:pt x="11" y="51"/>
                  <a:pt x="11" y="53"/>
                </a:cubicBezTo>
                <a:cubicBezTo>
                  <a:pt x="7" y="56"/>
                  <a:pt x="7" y="56"/>
                  <a:pt x="7" y="56"/>
                </a:cubicBezTo>
                <a:cubicBezTo>
                  <a:pt x="5" y="58"/>
                  <a:pt x="4" y="62"/>
                  <a:pt x="6" y="64"/>
                </a:cubicBezTo>
                <a:cubicBezTo>
                  <a:pt x="10" y="70"/>
                  <a:pt x="10" y="70"/>
                  <a:pt x="10" y="70"/>
                </a:cubicBezTo>
                <a:cubicBezTo>
                  <a:pt x="12" y="72"/>
                  <a:pt x="16" y="73"/>
                  <a:pt x="18" y="71"/>
                </a:cubicBezTo>
                <a:cubicBezTo>
                  <a:pt x="22" y="68"/>
                  <a:pt x="22" y="68"/>
                  <a:pt x="22" y="68"/>
                </a:cubicBezTo>
                <a:cubicBezTo>
                  <a:pt x="24" y="69"/>
                  <a:pt x="26" y="70"/>
                  <a:pt x="28" y="71"/>
                </a:cubicBezTo>
                <a:cubicBezTo>
                  <a:pt x="27" y="76"/>
                  <a:pt x="27" y="76"/>
                  <a:pt x="27" y="76"/>
                </a:cubicBezTo>
                <a:cubicBezTo>
                  <a:pt x="27" y="79"/>
                  <a:pt x="29" y="82"/>
                  <a:pt x="32" y="83"/>
                </a:cubicBezTo>
                <a:cubicBezTo>
                  <a:pt x="39" y="84"/>
                  <a:pt x="39" y="84"/>
                  <a:pt x="39" y="84"/>
                </a:cubicBezTo>
                <a:cubicBezTo>
                  <a:pt x="42" y="84"/>
                  <a:pt x="45" y="82"/>
                  <a:pt x="45" y="79"/>
                </a:cubicBezTo>
                <a:cubicBezTo>
                  <a:pt x="46" y="74"/>
                  <a:pt x="46" y="74"/>
                  <a:pt x="46" y="74"/>
                </a:cubicBezTo>
                <a:cubicBezTo>
                  <a:pt x="48" y="74"/>
                  <a:pt x="50" y="73"/>
                  <a:pt x="52" y="72"/>
                </a:cubicBezTo>
                <a:cubicBezTo>
                  <a:pt x="55" y="77"/>
                  <a:pt x="55" y="77"/>
                  <a:pt x="55" y="77"/>
                </a:cubicBezTo>
                <a:cubicBezTo>
                  <a:pt x="57" y="79"/>
                  <a:pt x="61" y="80"/>
                  <a:pt x="63" y="78"/>
                </a:cubicBezTo>
                <a:cubicBezTo>
                  <a:pt x="69" y="74"/>
                  <a:pt x="69" y="74"/>
                  <a:pt x="69" y="74"/>
                </a:cubicBezTo>
                <a:cubicBezTo>
                  <a:pt x="71" y="72"/>
                  <a:pt x="72" y="68"/>
                  <a:pt x="70" y="66"/>
                </a:cubicBezTo>
                <a:cubicBezTo>
                  <a:pt x="67" y="61"/>
                  <a:pt x="67" y="61"/>
                  <a:pt x="67" y="61"/>
                </a:cubicBezTo>
                <a:cubicBezTo>
                  <a:pt x="68" y="59"/>
                  <a:pt x="69" y="58"/>
                  <a:pt x="70" y="56"/>
                </a:cubicBezTo>
                <a:cubicBezTo>
                  <a:pt x="75" y="57"/>
                  <a:pt x="75" y="57"/>
                  <a:pt x="75" y="57"/>
                </a:cubicBezTo>
                <a:cubicBezTo>
                  <a:pt x="79" y="57"/>
                  <a:pt x="82" y="55"/>
                  <a:pt x="82" y="52"/>
                </a:cubicBezTo>
                <a:cubicBezTo>
                  <a:pt x="83" y="45"/>
                  <a:pt x="83" y="45"/>
                  <a:pt x="83" y="45"/>
                </a:cubicBezTo>
                <a:cubicBezTo>
                  <a:pt x="83" y="42"/>
                  <a:pt x="81" y="39"/>
                  <a:pt x="78" y="39"/>
                </a:cubicBezTo>
                <a:close/>
                <a:moveTo>
                  <a:pt x="50" y="55"/>
                </a:moveTo>
                <a:cubicBezTo>
                  <a:pt x="43" y="61"/>
                  <a:pt x="33" y="59"/>
                  <a:pt x="28" y="52"/>
                </a:cubicBezTo>
                <a:cubicBezTo>
                  <a:pt x="23" y="45"/>
                  <a:pt x="25" y="35"/>
                  <a:pt x="32" y="30"/>
                </a:cubicBezTo>
                <a:cubicBezTo>
                  <a:pt x="39" y="25"/>
                  <a:pt x="49" y="27"/>
                  <a:pt x="54" y="34"/>
                </a:cubicBezTo>
                <a:cubicBezTo>
                  <a:pt x="59" y="40"/>
                  <a:pt x="57" y="50"/>
                  <a:pt x="50" y="55"/>
                </a:cubicBezTo>
                <a:close/>
              </a:path>
            </a:pathLst>
          </a:custGeom>
          <a:solidFill>
            <a:srgbClr val="39363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8" name="Freeform 18"/>
          <p:cNvSpPr>
            <a:spLocks noEditPoints="1"/>
          </p:cNvSpPr>
          <p:nvPr/>
        </p:nvSpPr>
        <p:spPr bwMode="auto">
          <a:xfrm>
            <a:off x="8489480" y="3840112"/>
            <a:ext cx="403000" cy="315814"/>
          </a:xfrm>
          <a:custGeom>
            <a:avLst/>
            <a:gdLst>
              <a:gd name="T0" fmla="*/ 45 w 48"/>
              <a:gd name="T1" fmla="*/ 22 h 48"/>
              <a:gd name="T2" fmla="*/ 41 w 48"/>
              <a:gd name="T3" fmla="*/ 21 h 48"/>
              <a:gd name="T4" fmla="*/ 41 w 48"/>
              <a:gd name="T5" fmla="*/ 18 h 48"/>
              <a:gd name="T6" fmla="*/ 44 w 48"/>
              <a:gd name="T7" fmla="*/ 16 h 48"/>
              <a:gd name="T8" fmla="*/ 44 w 48"/>
              <a:gd name="T9" fmla="*/ 11 h 48"/>
              <a:gd name="T10" fmla="*/ 42 w 48"/>
              <a:gd name="T11" fmla="*/ 8 h 48"/>
              <a:gd name="T12" fmla="*/ 37 w 48"/>
              <a:gd name="T13" fmla="*/ 8 h 48"/>
              <a:gd name="T14" fmla="*/ 34 w 48"/>
              <a:gd name="T15" fmla="*/ 10 h 48"/>
              <a:gd name="T16" fmla="*/ 32 w 48"/>
              <a:gd name="T17" fmla="*/ 8 h 48"/>
              <a:gd name="T18" fmla="*/ 32 w 48"/>
              <a:gd name="T19" fmla="*/ 4 h 48"/>
              <a:gd name="T20" fmla="*/ 29 w 48"/>
              <a:gd name="T21" fmla="*/ 1 h 48"/>
              <a:gd name="T22" fmla="*/ 26 w 48"/>
              <a:gd name="T23" fmla="*/ 0 h 48"/>
              <a:gd name="T24" fmla="*/ 22 w 48"/>
              <a:gd name="T25" fmla="*/ 3 h 48"/>
              <a:gd name="T26" fmla="*/ 21 w 48"/>
              <a:gd name="T27" fmla="*/ 6 h 48"/>
              <a:gd name="T28" fmla="*/ 18 w 48"/>
              <a:gd name="T29" fmla="*/ 7 h 48"/>
              <a:gd name="T30" fmla="*/ 16 w 48"/>
              <a:gd name="T31" fmla="*/ 4 h 48"/>
              <a:gd name="T32" fmla="*/ 11 w 48"/>
              <a:gd name="T33" fmla="*/ 4 h 48"/>
              <a:gd name="T34" fmla="*/ 8 w 48"/>
              <a:gd name="T35" fmla="*/ 6 h 48"/>
              <a:gd name="T36" fmla="*/ 8 w 48"/>
              <a:gd name="T37" fmla="*/ 10 h 48"/>
              <a:gd name="T38" fmla="*/ 9 w 48"/>
              <a:gd name="T39" fmla="*/ 13 h 48"/>
              <a:gd name="T40" fmla="*/ 7 w 48"/>
              <a:gd name="T41" fmla="*/ 16 h 48"/>
              <a:gd name="T42" fmla="*/ 4 w 48"/>
              <a:gd name="T43" fmla="*/ 16 h 48"/>
              <a:gd name="T44" fmla="*/ 1 w 48"/>
              <a:gd name="T45" fmla="*/ 18 h 48"/>
              <a:gd name="T46" fmla="*/ 0 w 48"/>
              <a:gd name="T47" fmla="*/ 22 h 48"/>
              <a:gd name="T48" fmla="*/ 3 w 48"/>
              <a:gd name="T49" fmla="*/ 26 h 48"/>
              <a:gd name="T50" fmla="*/ 6 w 48"/>
              <a:gd name="T51" fmla="*/ 26 h 48"/>
              <a:gd name="T52" fmla="*/ 7 w 48"/>
              <a:gd name="T53" fmla="*/ 30 h 48"/>
              <a:gd name="T54" fmla="*/ 4 w 48"/>
              <a:gd name="T55" fmla="*/ 32 h 48"/>
              <a:gd name="T56" fmla="*/ 4 w 48"/>
              <a:gd name="T57" fmla="*/ 36 h 48"/>
              <a:gd name="T58" fmla="*/ 6 w 48"/>
              <a:gd name="T59" fmla="*/ 39 h 48"/>
              <a:gd name="T60" fmla="*/ 11 w 48"/>
              <a:gd name="T61" fmla="*/ 40 h 48"/>
              <a:gd name="T62" fmla="*/ 13 w 48"/>
              <a:gd name="T63" fmla="*/ 39 h 48"/>
              <a:gd name="T64" fmla="*/ 16 w 48"/>
              <a:gd name="T65" fmla="*/ 41 h 48"/>
              <a:gd name="T66" fmla="*/ 16 w 48"/>
              <a:gd name="T67" fmla="*/ 43 h 48"/>
              <a:gd name="T68" fmla="*/ 18 w 48"/>
              <a:gd name="T69" fmla="*/ 47 h 48"/>
              <a:gd name="T70" fmla="*/ 22 w 48"/>
              <a:gd name="T71" fmla="*/ 48 h 48"/>
              <a:gd name="T72" fmla="*/ 26 w 48"/>
              <a:gd name="T73" fmla="*/ 45 h 48"/>
              <a:gd name="T74" fmla="*/ 26 w 48"/>
              <a:gd name="T75" fmla="*/ 42 h 48"/>
              <a:gd name="T76" fmla="*/ 30 w 48"/>
              <a:gd name="T77" fmla="*/ 41 h 48"/>
              <a:gd name="T78" fmla="*/ 32 w 48"/>
              <a:gd name="T79" fmla="*/ 43 h 48"/>
              <a:gd name="T80" fmla="*/ 36 w 48"/>
              <a:gd name="T81" fmla="*/ 44 h 48"/>
              <a:gd name="T82" fmla="*/ 40 w 48"/>
              <a:gd name="T83" fmla="*/ 42 h 48"/>
              <a:gd name="T84" fmla="*/ 40 w 48"/>
              <a:gd name="T85" fmla="*/ 37 h 48"/>
              <a:gd name="T86" fmla="*/ 38 w 48"/>
              <a:gd name="T87" fmla="*/ 35 h 48"/>
              <a:gd name="T88" fmla="*/ 40 w 48"/>
              <a:gd name="T89" fmla="*/ 32 h 48"/>
              <a:gd name="T90" fmla="*/ 43 w 48"/>
              <a:gd name="T91" fmla="*/ 32 h 48"/>
              <a:gd name="T92" fmla="*/ 47 w 48"/>
              <a:gd name="T93" fmla="*/ 29 h 48"/>
              <a:gd name="T94" fmla="*/ 48 w 48"/>
              <a:gd name="T95" fmla="*/ 26 h 48"/>
              <a:gd name="T96" fmla="*/ 45 w 48"/>
              <a:gd name="T97" fmla="*/ 22 h 48"/>
              <a:gd name="T98" fmla="*/ 29 w 48"/>
              <a:gd name="T99" fmla="*/ 31 h 48"/>
              <a:gd name="T100" fmla="*/ 16 w 48"/>
              <a:gd name="T101" fmla="*/ 29 h 48"/>
              <a:gd name="T102" fmla="*/ 18 w 48"/>
              <a:gd name="T103" fmla="*/ 17 h 48"/>
              <a:gd name="T104" fmla="*/ 31 w 48"/>
              <a:gd name="T105" fmla="*/ 19 h 48"/>
              <a:gd name="T106" fmla="*/ 29 w 48"/>
              <a:gd name="T107" fmla="*/ 31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48" h="48">
                <a:moveTo>
                  <a:pt x="45" y="22"/>
                </a:moveTo>
                <a:cubicBezTo>
                  <a:pt x="41" y="21"/>
                  <a:pt x="41" y="21"/>
                  <a:pt x="41" y="21"/>
                </a:cubicBezTo>
                <a:cubicBezTo>
                  <a:pt x="41" y="20"/>
                  <a:pt x="41" y="19"/>
                  <a:pt x="41" y="18"/>
                </a:cubicBezTo>
                <a:cubicBezTo>
                  <a:pt x="44" y="16"/>
                  <a:pt x="44" y="16"/>
                  <a:pt x="44" y="16"/>
                </a:cubicBezTo>
                <a:cubicBezTo>
                  <a:pt x="45" y="15"/>
                  <a:pt x="45" y="13"/>
                  <a:pt x="44" y="11"/>
                </a:cubicBezTo>
                <a:cubicBezTo>
                  <a:pt x="42" y="8"/>
                  <a:pt x="42" y="8"/>
                  <a:pt x="42" y="8"/>
                </a:cubicBezTo>
                <a:cubicBezTo>
                  <a:pt x="41" y="7"/>
                  <a:pt x="39" y="6"/>
                  <a:pt x="37" y="8"/>
                </a:cubicBezTo>
                <a:cubicBezTo>
                  <a:pt x="34" y="10"/>
                  <a:pt x="34" y="10"/>
                  <a:pt x="34" y="10"/>
                </a:cubicBezTo>
                <a:cubicBezTo>
                  <a:pt x="34" y="9"/>
                  <a:pt x="33" y="8"/>
                  <a:pt x="32" y="8"/>
                </a:cubicBezTo>
                <a:cubicBezTo>
                  <a:pt x="32" y="4"/>
                  <a:pt x="32" y="4"/>
                  <a:pt x="32" y="4"/>
                </a:cubicBezTo>
                <a:cubicBezTo>
                  <a:pt x="32" y="3"/>
                  <a:pt x="31" y="1"/>
                  <a:pt x="29" y="1"/>
                </a:cubicBezTo>
                <a:cubicBezTo>
                  <a:pt x="26" y="0"/>
                  <a:pt x="26" y="0"/>
                  <a:pt x="26" y="0"/>
                </a:cubicBezTo>
                <a:cubicBezTo>
                  <a:pt x="24" y="0"/>
                  <a:pt x="22" y="1"/>
                  <a:pt x="22" y="3"/>
                </a:cubicBezTo>
                <a:cubicBezTo>
                  <a:pt x="21" y="6"/>
                  <a:pt x="21" y="6"/>
                  <a:pt x="21" y="6"/>
                </a:cubicBezTo>
                <a:cubicBezTo>
                  <a:pt x="20" y="6"/>
                  <a:pt x="19" y="7"/>
                  <a:pt x="18" y="7"/>
                </a:cubicBezTo>
                <a:cubicBezTo>
                  <a:pt x="16" y="4"/>
                  <a:pt x="16" y="4"/>
                  <a:pt x="16" y="4"/>
                </a:cubicBezTo>
                <a:cubicBezTo>
                  <a:pt x="15" y="3"/>
                  <a:pt x="13" y="3"/>
                  <a:pt x="11" y="4"/>
                </a:cubicBezTo>
                <a:cubicBezTo>
                  <a:pt x="8" y="6"/>
                  <a:pt x="8" y="6"/>
                  <a:pt x="8" y="6"/>
                </a:cubicBezTo>
                <a:cubicBezTo>
                  <a:pt x="7" y="7"/>
                  <a:pt x="7" y="9"/>
                  <a:pt x="8" y="10"/>
                </a:cubicBezTo>
                <a:cubicBezTo>
                  <a:pt x="9" y="13"/>
                  <a:pt x="9" y="13"/>
                  <a:pt x="9" y="13"/>
                </a:cubicBezTo>
                <a:cubicBezTo>
                  <a:pt x="9" y="14"/>
                  <a:pt x="8" y="15"/>
                  <a:pt x="7" y="16"/>
                </a:cubicBezTo>
                <a:cubicBezTo>
                  <a:pt x="4" y="16"/>
                  <a:pt x="4" y="16"/>
                  <a:pt x="4" y="16"/>
                </a:cubicBezTo>
                <a:cubicBezTo>
                  <a:pt x="3" y="15"/>
                  <a:pt x="1" y="17"/>
                  <a:pt x="1" y="18"/>
                </a:cubicBezTo>
                <a:cubicBezTo>
                  <a:pt x="0" y="22"/>
                  <a:pt x="0" y="22"/>
                  <a:pt x="0" y="22"/>
                </a:cubicBezTo>
                <a:cubicBezTo>
                  <a:pt x="0" y="24"/>
                  <a:pt x="1" y="26"/>
                  <a:pt x="3" y="26"/>
                </a:cubicBezTo>
                <a:cubicBezTo>
                  <a:pt x="6" y="26"/>
                  <a:pt x="6" y="26"/>
                  <a:pt x="6" y="26"/>
                </a:cubicBezTo>
                <a:cubicBezTo>
                  <a:pt x="6" y="28"/>
                  <a:pt x="6" y="29"/>
                  <a:pt x="7" y="30"/>
                </a:cubicBezTo>
                <a:cubicBezTo>
                  <a:pt x="4" y="32"/>
                  <a:pt x="4" y="32"/>
                  <a:pt x="4" y="32"/>
                </a:cubicBezTo>
                <a:cubicBezTo>
                  <a:pt x="3" y="33"/>
                  <a:pt x="3" y="35"/>
                  <a:pt x="4" y="36"/>
                </a:cubicBezTo>
                <a:cubicBezTo>
                  <a:pt x="6" y="39"/>
                  <a:pt x="6" y="39"/>
                  <a:pt x="6" y="39"/>
                </a:cubicBezTo>
                <a:cubicBezTo>
                  <a:pt x="7" y="41"/>
                  <a:pt x="9" y="41"/>
                  <a:pt x="11" y="40"/>
                </a:cubicBezTo>
                <a:cubicBezTo>
                  <a:pt x="13" y="39"/>
                  <a:pt x="13" y="39"/>
                  <a:pt x="13" y="39"/>
                </a:cubicBezTo>
                <a:cubicBezTo>
                  <a:pt x="14" y="39"/>
                  <a:pt x="15" y="40"/>
                  <a:pt x="16" y="41"/>
                </a:cubicBezTo>
                <a:cubicBezTo>
                  <a:pt x="16" y="43"/>
                  <a:pt x="16" y="43"/>
                  <a:pt x="16" y="43"/>
                </a:cubicBezTo>
                <a:cubicBezTo>
                  <a:pt x="15" y="45"/>
                  <a:pt x="17" y="47"/>
                  <a:pt x="18" y="47"/>
                </a:cubicBezTo>
                <a:cubicBezTo>
                  <a:pt x="22" y="48"/>
                  <a:pt x="22" y="48"/>
                  <a:pt x="22" y="48"/>
                </a:cubicBezTo>
                <a:cubicBezTo>
                  <a:pt x="24" y="48"/>
                  <a:pt x="26" y="47"/>
                  <a:pt x="26" y="45"/>
                </a:cubicBezTo>
                <a:cubicBezTo>
                  <a:pt x="26" y="42"/>
                  <a:pt x="26" y="42"/>
                  <a:pt x="26" y="42"/>
                </a:cubicBezTo>
                <a:cubicBezTo>
                  <a:pt x="28" y="42"/>
                  <a:pt x="29" y="41"/>
                  <a:pt x="30" y="41"/>
                </a:cubicBezTo>
                <a:cubicBezTo>
                  <a:pt x="32" y="43"/>
                  <a:pt x="32" y="43"/>
                  <a:pt x="32" y="43"/>
                </a:cubicBezTo>
                <a:cubicBezTo>
                  <a:pt x="33" y="45"/>
                  <a:pt x="35" y="45"/>
                  <a:pt x="36" y="44"/>
                </a:cubicBezTo>
                <a:cubicBezTo>
                  <a:pt x="40" y="42"/>
                  <a:pt x="40" y="42"/>
                  <a:pt x="40" y="42"/>
                </a:cubicBezTo>
                <a:cubicBezTo>
                  <a:pt x="41" y="41"/>
                  <a:pt x="41" y="39"/>
                  <a:pt x="40" y="37"/>
                </a:cubicBezTo>
                <a:cubicBezTo>
                  <a:pt x="38" y="35"/>
                  <a:pt x="38" y="35"/>
                  <a:pt x="38" y="35"/>
                </a:cubicBezTo>
                <a:cubicBezTo>
                  <a:pt x="39" y="34"/>
                  <a:pt x="40" y="33"/>
                  <a:pt x="40" y="32"/>
                </a:cubicBezTo>
                <a:cubicBezTo>
                  <a:pt x="43" y="32"/>
                  <a:pt x="43" y="32"/>
                  <a:pt x="43" y="32"/>
                </a:cubicBezTo>
                <a:cubicBezTo>
                  <a:pt x="45" y="32"/>
                  <a:pt x="47" y="31"/>
                  <a:pt x="47" y="29"/>
                </a:cubicBezTo>
                <a:cubicBezTo>
                  <a:pt x="48" y="26"/>
                  <a:pt x="48" y="26"/>
                  <a:pt x="48" y="26"/>
                </a:cubicBezTo>
                <a:cubicBezTo>
                  <a:pt x="48" y="24"/>
                  <a:pt x="47" y="22"/>
                  <a:pt x="45" y="22"/>
                </a:cubicBezTo>
                <a:close/>
                <a:moveTo>
                  <a:pt x="29" y="31"/>
                </a:moveTo>
                <a:cubicBezTo>
                  <a:pt x="25" y="34"/>
                  <a:pt x="19" y="33"/>
                  <a:pt x="16" y="29"/>
                </a:cubicBezTo>
                <a:cubicBezTo>
                  <a:pt x="13" y="25"/>
                  <a:pt x="14" y="20"/>
                  <a:pt x="18" y="17"/>
                </a:cubicBezTo>
                <a:cubicBezTo>
                  <a:pt x="22" y="14"/>
                  <a:pt x="28" y="15"/>
                  <a:pt x="31" y="19"/>
                </a:cubicBezTo>
                <a:cubicBezTo>
                  <a:pt x="34" y="23"/>
                  <a:pt x="33" y="28"/>
                  <a:pt x="29" y="31"/>
                </a:cubicBezTo>
                <a:close/>
              </a:path>
            </a:pathLst>
          </a:custGeom>
          <a:solidFill>
            <a:srgbClr val="39363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1" name="Freeform 43"/>
          <p:cNvSpPr>
            <a:spLocks noEditPoints="1"/>
          </p:cNvSpPr>
          <p:nvPr/>
        </p:nvSpPr>
        <p:spPr bwMode="auto">
          <a:xfrm>
            <a:off x="4584988" y="1567439"/>
            <a:ext cx="2722124" cy="2444498"/>
          </a:xfrm>
          <a:custGeom>
            <a:avLst/>
            <a:gdLst>
              <a:gd name="T0" fmla="*/ 1019 w 1149"/>
              <a:gd name="T1" fmla="*/ 412 h 1030"/>
              <a:gd name="T2" fmla="*/ 515 w 1149"/>
              <a:gd name="T3" fmla="*/ 0 h 1030"/>
              <a:gd name="T4" fmla="*/ 0 w 1149"/>
              <a:gd name="T5" fmla="*/ 515 h 1030"/>
              <a:gd name="T6" fmla="*/ 515 w 1149"/>
              <a:gd name="T7" fmla="*/ 1030 h 1030"/>
              <a:gd name="T8" fmla="*/ 1019 w 1149"/>
              <a:gd name="T9" fmla="*/ 618 h 1030"/>
              <a:gd name="T10" fmla="*/ 1149 w 1149"/>
              <a:gd name="T11" fmla="*/ 515 h 1030"/>
              <a:gd name="T12" fmla="*/ 1019 w 1149"/>
              <a:gd name="T13" fmla="*/ 412 h 1030"/>
              <a:gd name="T14" fmla="*/ 515 w 1149"/>
              <a:gd name="T15" fmla="*/ 979 h 1030"/>
              <a:gd name="T16" fmla="*/ 51 w 1149"/>
              <a:gd name="T17" fmla="*/ 515 h 1030"/>
              <a:gd name="T18" fmla="*/ 515 w 1149"/>
              <a:gd name="T19" fmla="*/ 51 h 1030"/>
              <a:gd name="T20" fmla="*/ 979 w 1149"/>
              <a:gd name="T21" fmla="*/ 515 h 1030"/>
              <a:gd name="T22" fmla="*/ 515 w 1149"/>
              <a:gd name="T23" fmla="*/ 979 h 10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49" h="1030">
                <a:moveTo>
                  <a:pt x="1019" y="412"/>
                </a:moveTo>
                <a:cubicBezTo>
                  <a:pt x="971" y="177"/>
                  <a:pt x="764" y="0"/>
                  <a:pt x="515" y="0"/>
                </a:cubicBezTo>
                <a:cubicBezTo>
                  <a:pt x="231" y="0"/>
                  <a:pt x="0" y="231"/>
                  <a:pt x="0" y="515"/>
                </a:cubicBezTo>
                <a:cubicBezTo>
                  <a:pt x="0" y="799"/>
                  <a:pt x="231" y="1030"/>
                  <a:pt x="515" y="1030"/>
                </a:cubicBezTo>
                <a:cubicBezTo>
                  <a:pt x="764" y="1030"/>
                  <a:pt x="971" y="853"/>
                  <a:pt x="1019" y="618"/>
                </a:cubicBezTo>
                <a:cubicBezTo>
                  <a:pt x="1149" y="515"/>
                  <a:pt x="1149" y="515"/>
                  <a:pt x="1149" y="515"/>
                </a:cubicBezTo>
                <a:lnTo>
                  <a:pt x="1019" y="412"/>
                </a:lnTo>
                <a:close/>
                <a:moveTo>
                  <a:pt x="515" y="979"/>
                </a:moveTo>
                <a:cubicBezTo>
                  <a:pt x="259" y="979"/>
                  <a:pt x="51" y="771"/>
                  <a:pt x="51" y="515"/>
                </a:cubicBezTo>
                <a:cubicBezTo>
                  <a:pt x="51" y="259"/>
                  <a:pt x="259" y="51"/>
                  <a:pt x="515" y="51"/>
                </a:cubicBezTo>
                <a:cubicBezTo>
                  <a:pt x="771" y="51"/>
                  <a:pt x="979" y="259"/>
                  <a:pt x="979" y="515"/>
                </a:cubicBezTo>
                <a:cubicBezTo>
                  <a:pt x="979" y="771"/>
                  <a:pt x="771" y="979"/>
                  <a:pt x="515" y="979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2" name="Freeform 44"/>
          <p:cNvSpPr>
            <a:spLocks/>
          </p:cNvSpPr>
          <p:nvPr/>
        </p:nvSpPr>
        <p:spPr bwMode="auto">
          <a:xfrm>
            <a:off x="2542531" y="1567439"/>
            <a:ext cx="2719821" cy="2444498"/>
          </a:xfrm>
          <a:custGeom>
            <a:avLst/>
            <a:gdLst>
              <a:gd name="T0" fmla="*/ 1148 w 1148"/>
              <a:gd name="T1" fmla="*/ 515 h 1030"/>
              <a:gd name="T2" fmla="*/ 1019 w 1148"/>
              <a:gd name="T3" fmla="*/ 412 h 1030"/>
              <a:gd name="T4" fmla="*/ 515 w 1148"/>
              <a:gd name="T5" fmla="*/ 0 h 1030"/>
              <a:gd name="T6" fmla="*/ 0 w 1148"/>
              <a:gd name="T7" fmla="*/ 515 h 1030"/>
              <a:gd name="T8" fmla="*/ 515 w 1148"/>
              <a:gd name="T9" fmla="*/ 1030 h 1030"/>
              <a:gd name="T10" fmla="*/ 1019 w 1148"/>
              <a:gd name="T11" fmla="*/ 618 h 1030"/>
              <a:gd name="T12" fmla="*/ 1148 w 1148"/>
              <a:gd name="T13" fmla="*/ 515 h 10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48" h="1030">
                <a:moveTo>
                  <a:pt x="1148" y="515"/>
                </a:moveTo>
                <a:cubicBezTo>
                  <a:pt x="1019" y="412"/>
                  <a:pt x="1019" y="412"/>
                  <a:pt x="1019" y="412"/>
                </a:cubicBezTo>
                <a:cubicBezTo>
                  <a:pt x="971" y="177"/>
                  <a:pt x="763" y="0"/>
                  <a:pt x="515" y="0"/>
                </a:cubicBezTo>
                <a:cubicBezTo>
                  <a:pt x="230" y="0"/>
                  <a:pt x="0" y="231"/>
                  <a:pt x="0" y="515"/>
                </a:cubicBezTo>
                <a:cubicBezTo>
                  <a:pt x="0" y="799"/>
                  <a:pt x="230" y="1030"/>
                  <a:pt x="515" y="1030"/>
                </a:cubicBezTo>
                <a:cubicBezTo>
                  <a:pt x="763" y="1030"/>
                  <a:pt x="971" y="853"/>
                  <a:pt x="1019" y="618"/>
                </a:cubicBezTo>
                <a:lnTo>
                  <a:pt x="1148" y="515"/>
                </a:lnTo>
                <a:close/>
              </a:path>
            </a:pathLst>
          </a:custGeom>
          <a:gradFill flip="none" rotWithShape="1">
            <a:gsLst>
              <a:gs pos="100000">
                <a:srgbClr val="FFFFFF">
                  <a:lumMod val="100000"/>
                </a:srgbClr>
              </a:gs>
              <a:gs pos="0">
                <a:srgbClr val="D9D9DA"/>
              </a:gs>
            </a:gsLst>
            <a:lin ang="2700000" scaled="1"/>
            <a:tileRect/>
          </a:gradFill>
          <a:ln w="19050">
            <a:gradFill flip="none" rotWithShape="1">
              <a:gsLst>
                <a:gs pos="100000">
                  <a:srgbClr val="FFFFFF"/>
                </a:gs>
                <a:gs pos="0">
                  <a:srgbClr val="D9D9DA"/>
                </a:gs>
              </a:gsLst>
              <a:lin ang="13500000" scaled="1"/>
              <a:tileRect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Freeform 45"/>
          <p:cNvSpPr>
            <a:spLocks noEditPoints="1"/>
          </p:cNvSpPr>
          <p:nvPr/>
        </p:nvSpPr>
        <p:spPr bwMode="auto">
          <a:xfrm>
            <a:off x="2542531" y="1567439"/>
            <a:ext cx="2719821" cy="2444498"/>
          </a:xfrm>
          <a:custGeom>
            <a:avLst/>
            <a:gdLst>
              <a:gd name="T0" fmla="*/ 1019 w 1148"/>
              <a:gd name="T1" fmla="*/ 412 h 1030"/>
              <a:gd name="T2" fmla="*/ 515 w 1148"/>
              <a:gd name="T3" fmla="*/ 0 h 1030"/>
              <a:gd name="T4" fmla="*/ 0 w 1148"/>
              <a:gd name="T5" fmla="*/ 515 h 1030"/>
              <a:gd name="T6" fmla="*/ 515 w 1148"/>
              <a:gd name="T7" fmla="*/ 1030 h 1030"/>
              <a:gd name="T8" fmla="*/ 1019 w 1148"/>
              <a:gd name="T9" fmla="*/ 618 h 1030"/>
              <a:gd name="T10" fmla="*/ 1148 w 1148"/>
              <a:gd name="T11" fmla="*/ 515 h 1030"/>
              <a:gd name="T12" fmla="*/ 1019 w 1148"/>
              <a:gd name="T13" fmla="*/ 412 h 1030"/>
              <a:gd name="T14" fmla="*/ 515 w 1148"/>
              <a:gd name="T15" fmla="*/ 979 h 1030"/>
              <a:gd name="T16" fmla="*/ 51 w 1148"/>
              <a:gd name="T17" fmla="*/ 515 h 1030"/>
              <a:gd name="T18" fmla="*/ 515 w 1148"/>
              <a:gd name="T19" fmla="*/ 51 h 1030"/>
              <a:gd name="T20" fmla="*/ 979 w 1148"/>
              <a:gd name="T21" fmla="*/ 515 h 1030"/>
              <a:gd name="T22" fmla="*/ 515 w 1148"/>
              <a:gd name="T23" fmla="*/ 979 h 10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48" h="1030">
                <a:moveTo>
                  <a:pt x="1019" y="412"/>
                </a:moveTo>
                <a:cubicBezTo>
                  <a:pt x="971" y="177"/>
                  <a:pt x="763" y="0"/>
                  <a:pt x="515" y="0"/>
                </a:cubicBezTo>
                <a:cubicBezTo>
                  <a:pt x="230" y="0"/>
                  <a:pt x="0" y="231"/>
                  <a:pt x="0" y="515"/>
                </a:cubicBezTo>
                <a:cubicBezTo>
                  <a:pt x="0" y="799"/>
                  <a:pt x="230" y="1030"/>
                  <a:pt x="515" y="1030"/>
                </a:cubicBezTo>
                <a:cubicBezTo>
                  <a:pt x="763" y="1030"/>
                  <a:pt x="971" y="853"/>
                  <a:pt x="1019" y="618"/>
                </a:cubicBezTo>
                <a:cubicBezTo>
                  <a:pt x="1148" y="515"/>
                  <a:pt x="1148" y="515"/>
                  <a:pt x="1148" y="515"/>
                </a:cubicBezTo>
                <a:lnTo>
                  <a:pt x="1019" y="412"/>
                </a:lnTo>
                <a:close/>
                <a:moveTo>
                  <a:pt x="515" y="979"/>
                </a:moveTo>
                <a:cubicBezTo>
                  <a:pt x="258" y="979"/>
                  <a:pt x="51" y="771"/>
                  <a:pt x="51" y="515"/>
                </a:cubicBezTo>
                <a:cubicBezTo>
                  <a:pt x="51" y="259"/>
                  <a:pt x="258" y="51"/>
                  <a:pt x="515" y="51"/>
                </a:cubicBezTo>
                <a:cubicBezTo>
                  <a:pt x="771" y="51"/>
                  <a:pt x="979" y="259"/>
                  <a:pt x="979" y="515"/>
                </a:cubicBezTo>
                <a:cubicBezTo>
                  <a:pt x="979" y="771"/>
                  <a:pt x="771" y="979"/>
                  <a:pt x="515" y="979"/>
                </a:cubicBezTo>
                <a:close/>
              </a:path>
            </a:pathLst>
          </a:custGeom>
          <a:solidFill>
            <a:srgbClr val="F3698A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7" name="Freeform 46"/>
          <p:cNvSpPr>
            <a:spLocks/>
          </p:cNvSpPr>
          <p:nvPr/>
        </p:nvSpPr>
        <p:spPr bwMode="auto">
          <a:xfrm>
            <a:off x="498922" y="1567439"/>
            <a:ext cx="2722124" cy="2444498"/>
          </a:xfrm>
          <a:custGeom>
            <a:avLst/>
            <a:gdLst>
              <a:gd name="T0" fmla="*/ 1149 w 1149"/>
              <a:gd name="T1" fmla="*/ 515 h 1030"/>
              <a:gd name="T2" fmla="*/ 1020 w 1149"/>
              <a:gd name="T3" fmla="*/ 412 h 1030"/>
              <a:gd name="T4" fmla="*/ 515 w 1149"/>
              <a:gd name="T5" fmla="*/ 0 h 1030"/>
              <a:gd name="T6" fmla="*/ 0 w 1149"/>
              <a:gd name="T7" fmla="*/ 515 h 1030"/>
              <a:gd name="T8" fmla="*/ 515 w 1149"/>
              <a:gd name="T9" fmla="*/ 1030 h 1030"/>
              <a:gd name="T10" fmla="*/ 1020 w 1149"/>
              <a:gd name="T11" fmla="*/ 618 h 1030"/>
              <a:gd name="T12" fmla="*/ 1149 w 1149"/>
              <a:gd name="T13" fmla="*/ 515 h 10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49" h="1030">
                <a:moveTo>
                  <a:pt x="1149" y="515"/>
                </a:moveTo>
                <a:cubicBezTo>
                  <a:pt x="1020" y="412"/>
                  <a:pt x="1020" y="412"/>
                  <a:pt x="1020" y="412"/>
                </a:cubicBezTo>
                <a:cubicBezTo>
                  <a:pt x="972" y="177"/>
                  <a:pt x="764" y="0"/>
                  <a:pt x="515" y="0"/>
                </a:cubicBezTo>
                <a:cubicBezTo>
                  <a:pt x="231" y="0"/>
                  <a:pt x="0" y="231"/>
                  <a:pt x="0" y="515"/>
                </a:cubicBezTo>
                <a:cubicBezTo>
                  <a:pt x="0" y="799"/>
                  <a:pt x="231" y="1030"/>
                  <a:pt x="515" y="1030"/>
                </a:cubicBezTo>
                <a:cubicBezTo>
                  <a:pt x="764" y="1030"/>
                  <a:pt x="972" y="853"/>
                  <a:pt x="1020" y="618"/>
                </a:cubicBezTo>
                <a:lnTo>
                  <a:pt x="1149" y="515"/>
                </a:lnTo>
                <a:close/>
              </a:path>
            </a:pathLst>
          </a:custGeom>
          <a:gradFill flip="none" rotWithShape="1">
            <a:gsLst>
              <a:gs pos="100000">
                <a:srgbClr val="FFFFFF">
                  <a:lumMod val="100000"/>
                </a:srgbClr>
              </a:gs>
              <a:gs pos="0">
                <a:srgbClr val="D9D9DA"/>
              </a:gs>
            </a:gsLst>
            <a:lin ang="2700000" scaled="1"/>
            <a:tileRect/>
          </a:gradFill>
          <a:ln w="19050">
            <a:gradFill flip="none" rotWithShape="1">
              <a:gsLst>
                <a:gs pos="100000">
                  <a:srgbClr val="FFFFFF"/>
                </a:gs>
                <a:gs pos="0">
                  <a:srgbClr val="D9D9DA"/>
                </a:gs>
              </a:gsLst>
              <a:lin ang="13500000" scaled="1"/>
              <a:tileRect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Freeform 47"/>
          <p:cNvSpPr>
            <a:spLocks noEditPoints="1"/>
          </p:cNvSpPr>
          <p:nvPr/>
        </p:nvSpPr>
        <p:spPr bwMode="auto">
          <a:xfrm>
            <a:off x="498922" y="1567439"/>
            <a:ext cx="2722124" cy="2444498"/>
          </a:xfrm>
          <a:custGeom>
            <a:avLst/>
            <a:gdLst>
              <a:gd name="T0" fmla="*/ 1020 w 1149"/>
              <a:gd name="T1" fmla="*/ 412 h 1030"/>
              <a:gd name="T2" fmla="*/ 515 w 1149"/>
              <a:gd name="T3" fmla="*/ 0 h 1030"/>
              <a:gd name="T4" fmla="*/ 0 w 1149"/>
              <a:gd name="T5" fmla="*/ 515 h 1030"/>
              <a:gd name="T6" fmla="*/ 515 w 1149"/>
              <a:gd name="T7" fmla="*/ 1030 h 1030"/>
              <a:gd name="T8" fmla="*/ 1020 w 1149"/>
              <a:gd name="T9" fmla="*/ 618 h 1030"/>
              <a:gd name="T10" fmla="*/ 1149 w 1149"/>
              <a:gd name="T11" fmla="*/ 515 h 1030"/>
              <a:gd name="T12" fmla="*/ 1020 w 1149"/>
              <a:gd name="T13" fmla="*/ 412 h 1030"/>
              <a:gd name="T14" fmla="*/ 515 w 1149"/>
              <a:gd name="T15" fmla="*/ 979 h 1030"/>
              <a:gd name="T16" fmla="*/ 51 w 1149"/>
              <a:gd name="T17" fmla="*/ 515 h 1030"/>
              <a:gd name="T18" fmla="*/ 515 w 1149"/>
              <a:gd name="T19" fmla="*/ 51 h 1030"/>
              <a:gd name="T20" fmla="*/ 979 w 1149"/>
              <a:gd name="T21" fmla="*/ 515 h 1030"/>
              <a:gd name="T22" fmla="*/ 515 w 1149"/>
              <a:gd name="T23" fmla="*/ 979 h 10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49" h="1030">
                <a:moveTo>
                  <a:pt x="1020" y="412"/>
                </a:moveTo>
                <a:cubicBezTo>
                  <a:pt x="972" y="177"/>
                  <a:pt x="764" y="0"/>
                  <a:pt x="515" y="0"/>
                </a:cubicBezTo>
                <a:cubicBezTo>
                  <a:pt x="231" y="0"/>
                  <a:pt x="0" y="231"/>
                  <a:pt x="0" y="515"/>
                </a:cubicBezTo>
                <a:cubicBezTo>
                  <a:pt x="0" y="799"/>
                  <a:pt x="231" y="1030"/>
                  <a:pt x="515" y="1030"/>
                </a:cubicBezTo>
                <a:cubicBezTo>
                  <a:pt x="764" y="1030"/>
                  <a:pt x="972" y="853"/>
                  <a:pt x="1020" y="618"/>
                </a:cubicBezTo>
                <a:cubicBezTo>
                  <a:pt x="1149" y="515"/>
                  <a:pt x="1149" y="515"/>
                  <a:pt x="1149" y="515"/>
                </a:cubicBezTo>
                <a:lnTo>
                  <a:pt x="1020" y="412"/>
                </a:lnTo>
                <a:close/>
                <a:moveTo>
                  <a:pt x="515" y="979"/>
                </a:moveTo>
                <a:cubicBezTo>
                  <a:pt x="259" y="979"/>
                  <a:pt x="51" y="771"/>
                  <a:pt x="51" y="515"/>
                </a:cubicBezTo>
                <a:cubicBezTo>
                  <a:pt x="51" y="259"/>
                  <a:pt x="259" y="51"/>
                  <a:pt x="515" y="51"/>
                </a:cubicBezTo>
                <a:cubicBezTo>
                  <a:pt x="771" y="51"/>
                  <a:pt x="979" y="259"/>
                  <a:pt x="979" y="515"/>
                </a:cubicBezTo>
                <a:cubicBezTo>
                  <a:pt x="979" y="771"/>
                  <a:pt x="771" y="979"/>
                  <a:pt x="515" y="979"/>
                </a:cubicBezTo>
                <a:close/>
              </a:path>
            </a:pathLst>
          </a:custGeom>
          <a:solidFill>
            <a:srgbClr val="F6AC4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851492" y="2307525"/>
            <a:ext cx="18483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dirty="0" smtClean="0">
                <a:latin typeface="+mn-ea"/>
              </a:rPr>
              <a:t>深化</a:t>
            </a:r>
            <a:r>
              <a:rPr lang="zh-CN" altLang="en-US" sz="2000" dirty="0">
                <a:latin typeface="+mn-ea"/>
              </a:rPr>
              <a:t>“学院办大学”的管理体制改革</a:t>
            </a:r>
            <a:endParaRPr lang="en-US" altLang="zh-CN" sz="2000" dirty="0">
              <a:latin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152062" y="2360850"/>
            <a:ext cx="18519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dirty="0" smtClean="0">
                <a:latin typeface="+mn-ea"/>
              </a:rPr>
              <a:t>完善</a:t>
            </a:r>
            <a:r>
              <a:rPr lang="zh-CN" altLang="en-US" sz="2000" dirty="0">
                <a:latin typeface="+mn-ea"/>
              </a:rPr>
              <a:t>校领导联系学院制度</a:t>
            </a:r>
            <a:endParaRPr lang="en-US" altLang="zh-CN" sz="2000" dirty="0">
              <a:latin typeface="+mn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64544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1" grpId="0" animBg="1"/>
      <p:bldP spid="22" grpId="0" animBg="1"/>
      <p:bldP spid="23" grpId="0" animBg="1"/>
      <p:bldP spid="27" grpId="0" animBg="1"/>
      <p:bldP spid="28" grpId="0" animBg="1"/>
      <p:bldP spid="10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/>
        </p:nvSpPr>
        <p:spPr>
          <a:xfrm>
            <a:off x="0" y="-20538"/>
            <a:ext cx="9180512" cy="5081397"/>
          </a:xfrm>
          <a:prstGeom prst="rect">
            <a:avLst/>
          </a:prstGeom>
          <a:solidFill>
            <a:schemeClr val="dk1">
              <a:alpha val="8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" name="直接连接符 1"/>
          <p:cNvCxnSpPr/>
          <p:nvPr/>
        </p:nvCxnSpPr>
        <p:spPr bwMode="auto">
          <a:xfrm>
            <a:off x="179512" y="714067"/>
            <a:ext cx="8712968" cy="0"/>
          </a:xfrm>
          <a:prstGeom prst="line">
            <a:avLst/>
          </a:prstGeom>
          <a:noFill/>
          <a:effectLst/>
        </p:spPr>
      </p:cxnSp>
      <p:sp>
        <p:nvSpPr>
          <p:cNvPr id="5" name="TextBox 4"/>
          <p:cNvSpPr txBox="1"/>
          <p:nvPr/>
        </p:nvSpPr>
        <p:spPr>
          <a:xfrm>
            <a:off x="827584" y="186194"/>
            <a:ext cx="2660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b="1" dirty="0">
                <a:latin typeface="微软雅黑" pitchFamily="34" charset="-122"/>
                <a:ea typeface="微软雅黑" pitchFamily="34" charset="-122"/>
              </a:rPr>
              <a:t>积极抓住“三条主线”</a:t>
            </a:r>
            <a:endParaRPr lang="zh-CN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70018" y="-35630"/>
            <a:ext cx="1512168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dist"/>
            <a:r>
              <a:rPr lang="en-US" altLang="zh-CN" sz="5400" b="1" dirty="0" smtClean="0">
                <a:solidFill>
                  <a:srgbClr val="05AFC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en-US" altLang="zh-C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400" b="1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en-US" altLang="zh-C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400" b="1" dirty="0" smtClean="0">
                <a:solidFill>
                  <a:srgbClr val="FA445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endParaRPr lang="zh-CN" altLang="zh-CN" sz="5400" b="1" dirty="0">
              <a:solidFill>
                <a:srgbClr val="FA445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77850" y="843558"/>
            <a:ext cx="2039040" cy="31589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35496" y="859276"/>
            <a:ext cx="242354" cy="315898"/>
          </a:xfrm>
          <a:prstGeom prst="rect">
            <a:avLst/>
          </a:prstGeom>
          <a:solidFill>
            <a:srgbClr val="3C3C3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79512" y="803488"/>
            <a:ext cx="6736102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>
            <a:defPPr>
              <a:defRPr lang="zh-CN"/>
            </a:defPPr>
            <a:lvl1pPr lvl="0">
              <a:defRPr b="1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（三）服务部门</a:t>
            </a:r>
            <a:endParaRPr lang="zh-CN" altLang="zh-CN" dirty="0"/>
          </a:p>
        </p:txBody>
      </p:sp>
      <p:pic>
        <p:nvPicPr>
          <p:cNvPr id="26" name="图片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99605" cy="59418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52568" y="1988115"/>
            <a:ext cx="5951587" cy="194095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2000" b="1" dirty="0">
                <a:latin typeface="+mn-ea"/>
              </a:rPr>
              <a:t>1.</a:t>
            </a:r>
            <a:r>
              <a:rPr lang="zh-CN" altLang="en-US" sz="2000" b="1" dirty="0">
                <a:latin typeface="+mn-ea"/>
              </a:rPr>
              <a:t>优化配置，绘织服务保障的</a:t>
            </a:r>
            <a:r>
              <a:rPr lang="zh-CN" altLang="en-US" sz="2000" b="1" dirty="0" smtClean="0">
                <a:latin typeface="+mn-ea"/>
              </a:rPr>
              <a:t>“同心圆”</a:t>
            </a:r>
            <a:endParaRPr lang="en-US" altLang="zh-CN" sz="2000" b="1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+mn-ea"/>
              </a:rPr>
              <a:t>      </a:t>
            </a:r>
            <a:endParaRPr lang="en-US" altLang="zh-CN" sz="2000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en-US" altLang="zh-CN" sz="2000" b="1" dirty="0">
                <a:latin typeface="+mn-ea"/>
              </a:rPr>
              <a:t>2.</a:t>
            </a:r>
            <a:r>
              <a:rPr lang="zh-CN" altLang="en-US" sz="2000" b="1" dirty="0">
                <a:latin typeface="+mn-ea"/>
              </a:rPr>
              <a:t>以人为本，增强全校师生的</a:t>
            </a:r>
            <a:r>
              <a:rPr lang="zh-CN" altLang="en-US" sz="2000" b="1" dirty="0" smtClean="0">
                <a:latin typeface="+mn-ea"/>
              </a:rPr>
              <a:t>“获得感”</a:t>
            </a:r>
            <a:endParaRPr lang="en-US" altLang="zh-CN" sz="2000" b="1" dirty="0" smtClean="0">
              <a:latin typeface="+mn-ea"/>
            </a:endParaRPr>
          </a:p>
          <a:p>
            <a:endParaRPr lang="zh-CN" altLang="en-US" dirty="0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5963712" y="2673922"/>
            <a:ext cx="302874" cy="1969809"/>
          </a:xfrm>
          <a:prstGeom prst="rect">
            <a:avLst/>
          </a:prstGeom>
          <a:solidFill>
            <a:srgbClr val="FDB81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6214536" y="2673922"/>
            <a:ext cx="150956" cy="1969809"/>
          </a:xfrm>
          <a:prstGeom prst="rect">
            <a:avLst/>
          </a:prstGeom>
          <a:solidFill>
            <a:srgbClr val="E5A81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6583716" y="2124646"/>
            <a:ext cx="303835" cy="2462977"/>
          </a:xfrm>
          <a:prstGeom prst="rect">
            <a:avLst/>
          </a:prstGeom>
          <a:solidFill>
            <a:srgbClr val="00BFD7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9" name="Rectangle 11"/>
          <p:cNvSpPr>
            <a:spLocks noChangeArrowheads="1"/>
          </p:cNvSpPr>
          <p:nvPr/>
        </p:nvSpPr>
        <p:spPr bwMode="auto">
          <a:xfrm>
            <a:off x="6834542" y="2124646"/>
            <a:ext cx="151918" cy="2462977"/>
          </a:xfrm>
          <a:prstGeom prst="rect">
            <a:avLst/>
          </a:prstGeom>
          <a:solidFill>
            <a:srgbClr val="05AEC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0" name="Freeform 12"/>
          <p:cNvSpPr>
            <a:spLocks/>
          </p:cNvSpPr>
          <p:nvPr/>
        </p:nvSpPr>
        <p:spPr bwMode="auto">
          <a:xfrm>
            <a:off x="6045539" y="4587623"/>
            <a:ext cx="824009" cy="964951"/>
          </a:xfrm>
          <a:custGeom>
            <a:avLst/>
            <a:gdLst>
              <a:gd name="T0" fmla="*/ 857 w 857"/>
              <a:gd name="T1" fmla="*/ 0 h 677"/>
              <a:gd name="T2" fmla="*/ 541 w 857"/>
              <a:gd name="T3" fmla="*/ 0 h 677"/>
              <a:gd name="T4" fmla="*/ 0 w 857"/>
              <a:gd name="T5" fmla="*/ 677 h 677"/>
              <a:gd name="T6" fmla="*/ 563 w 857"/>
              <a:gd name="T7" fmla="*/ 677 h 677"/>
              <a:gd name="T8" fmla="*/ 857 w 857"/>
              <a:gd name="T9" fmla="*/ 0 h 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7" h="677">
                <a:moveTo>
                  <a:pt x="857" y="0"/>
                </a:moveTo>
                <a:lnTo>
                  <a:pt x="541" y="0"/>
                </a:lnTo>
                <a:lnTo>
                  <a:pt x="0" y="677"/>
                </a:lnTo>
                <a:lnTo>
                  <a:pt x="563" y="677"/>
                </a:lnTo>
                <a:lnTo>
                  <a:pt x="857" y="0"/>
                </a:lnTo>
                <a:close/>
              </a:path>
            </a:pathLst>
          </a:custGeom>
          <a:solidFill>
            <a:srgbClr val="05AEC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1" name="Freeform 13"/>
          <p:cNvSpPr>
            <a:spLocks/>
          </p:cNvSpPr>
          <p:nvPr/>
        </p:nvSpPr>
        <p:spPr bwMode="auto">
          <a:xfrm>
            <a:off x="6411756" y="4587623"/>
            <a:ext cx="557672" cy="964951"/>
          </a:xfrm>
          <a:custGeom>
            <a:avLst/>
            <a:gdLst>
              <a:gd name="T0" fmla="*/ 580 w 580"/>
              <a:gd name="T1" fmla="*/ 0 h 677"/>
              <a:gd name="T2" fmla="*/ 422 w 580"/>
              <a:gd name="T3" fmla="*/ 0 h 677"/>
              <a:gd name="T4" fmla="*/ 0 w 580"/>
              <a:gd name="T5" fmla="*/ 677 h 677"/>
              <a:gd name="T6" fmla="*/ 286 w 580"/>
              <a:gd name="T7" fmla="*/ 677 h 677"/>
              <a:gd name="T8" fmla="*/ 580 w 580"/>
              <a:gd name="T9" fmla="*/ 0 h 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0" h="677">
                <a:moveTo>
                  <a:pt x="580" y="0"/>
                </a:moveTo>
                <a:lnTo>
                  <a:pt x="422" y="0"/>
                </a:lnTo>
                <a:lnTo>
                  <a:pt x="0" y="677"/>
                </a:lnTo>
                <a:lnTo>
                  <a:pt x="286" y="677"/>
                </a:lnTo>
                <a:lnTo>
                  <a:pt x="580" y="0"/>
                </a:lnTo>
                <a:close/>
              </a:path>
            </a:pathLst>
          </a:custGeom>
          <a:solidFill>
            <a:srgbClr val="03A0B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2" name="Rectangle 14"/>
          <p:cNvSpPr>
            <a:spLocks noChangeArrowheads="1"/>
          </p:cNvSpPr>
          <p:nvPr/>
        </p:nvSpPr>
        <p:spPr bwMode="auto">
          <a:xfrm>
            <a:off x="7309203" y="2673922"/>
            <a:ext cx="303835" cy="1969809"/>
          </a:xfrm>
          <a:prstGeom prst="rect">
            <a:avLst/>
          </a:prstGeom>
          <a:solidFill>
            <a:srgbClr val="8DC63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3" name="Rectangle 15"/>
          <p:cNvSpPr>
            <a:spLocks noChangeArrowheads="1"/>
          </p:cNvSpPr>
          <p:nvPr/>
        </p:nvSpPr>
        <p:spPr bwMode="auto">
          <a:xfrm>
            <a:off x="7560029" y="2673922"/>
            <a:ext cx="151918" cy="1969809"/>
          </a:xfrm>
          <a:prstGeom prst="rect">
            <a:avLst/>
          </a:prstGeom>
          <a:solidFill>
            <a:srgbClr val="7FB538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7" name="Freeform 16"/>
          <p:cNvSpPr>
            <a:spLocks/>
          </p:cNvSpPr>
          <p:nvPr/>
        </p:nvSpPr>
        <p:spPr bwMode="auto">
          <a:xfrm>
            <a:off x="7173463" y="4643731"/>
            <a:ext cx="505751" cy="964951"/>
          </a:xfrm>
          <a:custGeom>
            <a:avLst/>
            <a:gdLst>
              <a:gd name="T0" fmla="*/ 105 w 526"/>
              <a:gd name="T1" fmla="*/ 0 h 677"/>
              <a:gd name="T2" fmla="*/ 421 w 526"/>
              <a:gd name="T3" fmla="*/ 0 h 677"/>
              <a:gd name="T4" fmla="*/ 526 w 526"/>
              <a:gd name="T5" fmla="*/ 677 h 677"/>
              <a:gd name="T6" fmla="*/ 0 w 526"/>
              <a:gd name="T7" fmla="*/ 677 h 677"/>
              <a:gd name="T8" fmla="*/ 105 w 526"/>
              <a:gd name="T9" fmla="*/ 0 h 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6" h="677">
                <a:moveTo>
                  <a:pt x="105" y="0"/>
                </a:moveTo>
                <a:lnTo>
                  <a:pt x="421" y="0"/>
                </a:lnTo>
                <a:lnTo>
                  <a:pt x="526" y="677"/>
                </a:lnTo>
                <a:lnTo>
                  <a:pt x="0" y="677"/>
                </a:lnTo>
                <a:lnTo>
                  <a:pt x="105" y="0"/>
                </a:lnTo>
                <a:close/>
              </a:path>
            </a:pathLst>
          </a:custGeom>
          <a:solidFill>
            <a:srgbClr val="7FB538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8" name="Freeform 17"/>
          <p:cNvSpPr>
            <a:spLocks/>
          </p:cNvSpPr>
          <p:nvPr/>
        </p:nvSpPr>
        <p:spPr bwMode="auto">
          <a:xfrm>
            <a:off x="7552776" y="4643730"/>
            <a:ext cx="252876" cy="964951"/>
          </a:xfrm>
          <a:custGeom>
            <a:avLst/>
            <a:gdLst>
              <a:gd name="T0" fmla="*/ 158 w 263"/>
              <a:gd name="T1" fmla="*/ 0 h 677"/>
              <a:gd name="T2" fmla="*/ 0 w 263"/>
              <a:gd name="T3" fmla="*/ 0 h 677"/>
              <a:gd name="T4" fmla="*/ 0 w 263"/>
              <a:gd name="T5" fmla="*/ 677 h 677"/>
              <a:gd name="T6" fmla="*/ 263 w 263"/>
              <a:gd name="T7" fmla="*/ 677 h 677"/>
              <a:gd name="T8" fmla="*/ 158 w 263"/>
              <a:gd name="T9" fmla="*/ 0 h 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3" h="677">
                <a:moveTo>
                  <a:pt x="158" y="0"/>
                </a:moveTo>
                <a:lnTo>
                  <a:pt x="0" y="0"/>
                </a:lnTo>
                <a:lnTo>
                  <a:pt x="0" y="677"/>
                </a:lnTo>
                <a:lnTo>
                  <a:pt x="263" y="677"/>
                </a:lnTo>
                <a:lnTo>
                  <a:pt x="158" y="0"/>
                </a:lnTo>
                <a:close/>
              </a:path>
            </a:pathLst>
          </a:custGeom>
          <a:solidFill>
            <a:srgbClr val="73A53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7862803" y="1575373"/>
            <a:ext cx="303835" cy="2956140"/>
          </a:xfrm>
          <a:prstGeom prst="rect">
            <a:avLst/>
          </a:prstGeom>
          <a:solidFill>
            <a:srgbClr val="993E97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0" name="Rectangle 19"/>
          <p:cNvSpPr>
            <a:spLocks noChangeArrowheads="1"/>
          </p:cNvSpPr>
          <p:nvPr/>
        </p:nvSpPr>
        <p:spPr bwMode="auto">
          <a:xfrm>
            <a:off x="8113629" y="1575373"/>
            <a:ext cx="151918" cy="2956140"/>
          </a:xfrm>
          <a:prstGeom prst="rect">
            <a:avLst/>
          </a:prstGeom>
          <a:solidFill>
            <a:srgbClr val="851E8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8388885" y="1030859"/>
            <a:ext cx="302874" cy="3445032"/>
          </a:xfrm>
          <a:prstGeom prst="rect">
            <a:avLst/>
          </a:prstGeom>
          <a:solidFill>
            <a:srgbClr val="ED1B2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8639709" y="1030859"/>
            <a:ext cx="150956" cy="3445032"/>
          </a:xfrm>
          <a:prstGeom prst="rect">
            <a:avLst/>
          </a:prstGeom>
          <a:solidFill>
            <a:srgbClr val="D7182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3" name="Freeform 22"/>
          <p:cNvSpPr>
            <a:spLocks/>
          </p:cNvSpPr>
          <p:nvPr/>
        </p:nvSpPr>
        <p:spPr bwMode="auto">
          <a:xfrm>
            <a:off x="4981548" y="4608662"/>
            <a:ext cx="1263415" cy="964951"/>
          </a:xfrm>
          <a:custGeom>
            <a:avLst/>
            <a:gdLst>
              <a:gd name="T0" fmla="*/ 1314 w 1314"/>
              <a:gd name="T1" fmla="*/ 0 h 677"/>
              <a:gd name="T2" fmla="*/ 999 w 1314"/>
              <a:gd name="T3" fmla="*/ 0 h 677"/>
              <a:gd name="T4" fmla="*/ 0 w 1314"/>
              <a:gd name="T5" fmla="*/ 677 h 677"/>
              <a:gd name="T6" fmla="*/ 597 w 1314"/>
              <a:gd name="T7" fmla="*/ 677 h 677"/>
              <a:gd name="T8" fmla="*/ 1314 w 1314"/>
              <a:gd name="T9" fmla="*/ 0 h 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14" h="677">
                <a:moveTo>
                  <a:pt x="1314" y="0"/>
                </a:moveTo>
                <a:lnTo>
                  <a:pt x="999" y="0"/>
                </a:lnTo>
                <a:lnTo>
                  <a:pt x="0" y="677"/>
                </a:lnTo>
                <a:lnTo>
                  <a:pt x="597" y="677"/>
                </a:lnTo>
                <a:lnTo>
                  <a:pt x="1314" y="0"/>
                </a:lnTo>
                <a:close/>
              </a:path>
            </a:pathLst>
          </a:custGeom>
          <a:solidFill>
            <a:srgbClr val="E5A81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4" name="Freeform 23"/>
          <p:cNvSpPr>
            <a:spLocks/>
          </p:cNvSpPr>
          <p:nvPr/>
        </p:nvSpPr>
        <p:spPr bwMode="auto">
          <a:xfrm>
            <a:off x="5378990" y="4608662"/>
            <a:ext cx="986502" cy="964951"/>
          </a:xfrm>
          <a:custGeom>
            <a:avLst/>
            <a:gdLst>
              <a:gd name="T0" fmla="*/ 1026 w 1026"/>
              <a:gd name="T1" fmla="*/ 0 h 677"/>
              <a:gd name="T2" fmla="*/ 869 w 1026"/>
              <a:gd name="T3" fmla="*/ 0 h 677"/>
              <a:gd name="T4" fmla="*/ 0 w 1026"/>
              <a:gd name="T5" fmla="*/ 677 h 677"/>
              <a:gd name="T6" fmla="*/ 310 w 1026"/>
              <a:gd name="T7" fmla="*/ 677 h 677"/>
              <a:gd name="T8" fmla="*/ 1026 w 1026"/>
              <a:gd name="T9" fmla="*/ 0 h 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26" h="677">
                <a:moveTo>
                  <a:pt x="1026" y="0"/>
                </a:moveTo>
                <a:lnTo>
                  <a:pt x="869" y="0"/>
                </a:lnTo>
                <a:lnTo>
                  <a:pt x="0" y="677"/>
                </a:lnTo>
                <a:lnTo>
                  <a:pt x="310" y="677"/>
                </a:lnTo>
                <a:lnTo>
                  <a:pt x="1026" y="0"/>
                </a:lnTo>
                <a:close/>
              </a:path>
            </a:pathLst>
          </a:custGeom>
          <a:solidFill>
            <a:srgbClr val="D0990E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5" name="Freeform 24"/>
          <p:cNvSpPr>
            <a:spLocks/>
          </p:cNvSpPr>
          <p:nvPr/>
        </p:nvSpPr>
        <p:spPr bwMode="auto">
          <a:xfrm>
            <a:off x="7840180" y="4531513"/>
            <a:ext cx="824009" cy="964951"/>
          </a:xfrm>
          <a:custGeom>
            <a:avLst/>
            <a:gdLst>
              <a:gd name="T0" fmla="*/ 0 w 857"/>
              <a:gd name="T1" fmla="*/ 0 h 677"/>
              <a:gd name="T2" fmla="*/ 316 w 857"/>
              <a:gd name="T3" fmla="*/ 0 h 677"/>
              <a:gd name="T4" fmla="*/ 857 w 857"/>
              <a:gd name="T5" fmla="*/ 677 h 677"/>
              <a:gd name="T6" fmla="*/ 294 w 857"/>
              <a:gd name="T7" fmla="*/ 677 h 677"/>
              <a:gd name="T8" fmla="*/ 0 w 857"/>
              <a:gd name="T9" fmla="*/ 0 h 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7" h="677">
                <a:moveTo>
                  <a:pt x="0" y="0"/>
                </a:moveTo>
                <a:lnTo>
                  <a:pt x="316" y="0"/>
                </a:lnTo>
                <a:lnTo>
                  <a:pt x="857" y="677"/>
                </a:lnTo>
                <a:lnTo>
                  <a:pt x="294" y="677"/>
                </a:lnTo>
                <a:lnTo>
                  <a:pt x="0" y="0"/>
                </a:lnTo>
                <a:close/>
              </a:path>
            </a:pathLst>
          </a:custGeom>
          <a:solidFill>
            <a:srgbClr val="851E8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6" name="Freeform 25"/>
          <p:cNvSpPr>
            <a:spLocks/>
          </p:cNvSpPr>
          <p:nvPr/>
        </p:nvSpPr>
        <p:spPr bwMode="auto">
          <a:xfrm>
            <a:off x="8073087" y="4531513"/>
            <a:ext cx="672091" cy="964951"/>
          </a:xfrm>
          <a:custGeom>
            <a:avLst/>
            <a:gdLst>
              <a:gd name="T0" fmla="*/ 158 w 699"/>
              <a:gd name="T1" fmla="*/ 0 h 677"/>
              <a:gd name="T2" fmla="*/ 0 w 699"/>
              <a:gd name="T3" fmla="*/ 0 h 677"/>
              <a:gd name="T4" fmla="*/ 415 w 699"/>
              <a:gd name="T5" fmla="*/ 677 h 677"/>
              <a:gd name="T6" fmla="*/ 699 w 699"/>
              <a:gd name="T7" fmla="*/ 677 h 677"/>
              <a:gd name="T8" fmla="*/ 158 w 699"/>
              <a:gd name="T9" fmla="*/ 0 h 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99" h="677">
                <a:moveTo>
                  <a:pt x="158" y="0"/>
                </a:moveTo>
                <a:lnTo>
                  <a:pt x="0" y="0"/>
                </a:lnTo>
                <a:lnTo>
                  <a:pt x="415" y="677"/>
                </a:lnTo>
                <a:lnTo>
                  <a:pt x="699" y="677"/>
                </a:lnTo>
                <a:lnTo>
                  <a:pt x="158" y="0"/>
                </a:lnTo>
                <a:close/>
              </a:path>
            </a:pathLst>
          </a:custGeom>
          <a:solidFill>
            <a:srgbClr val="6E0D6C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7" name="Freeform 26"/>
          <p:cNvSpPr>
            <a:spLocks/>
          </p:cNvSpPr>
          <p:nvPr/>
        </p:nvSpPr>
        <p:spPr bwMode="auto">
          <a:xfrm>
            <a:off x="8481925" y="4475891"/>
            <a:ext cx="1263415" cy="964951"/>
          </a:xfrm>
          <a:custGeom>
            <a:avLst/>
            <a:gdLst>
              <a:gd name="T0" fmla="*/ 0 w 1314"/>
              <a:gd name="T1" fmla="*/ 0 h 677"/>
              <a:gd name="T2" fmla="*/ 315 w 1314"/>
              <a:gd name="T3" fmla="*/ 0 h 677"/>
              <a:gd name="T4" fmla="*/ 1314 w 1314"/>
              <a:gd name="T5" fmla="*/ 677 h 677"/>
              <a:gd name="T6" fmla="*/ 717 w 1314"/>
              <a:gd name="T7" fmla="*/ 677 h 677"/>
              <a:gd name="T8" fmla="*/ 0 w 1314"/>
              <a:gd name="T9" fmla="*/ 0 h 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14" h="677">
                <a:moveTo>
                  <a:pt x="0" y="0"/>
                </a:moveTo>
                <a:lnTo>
                  <a:pt x="315" y="0"/>
                </a:lnTo>
                <a:lnTo>
                  <a:pt x="1314" y="677"/>
                </a:lnTo>
                <a:lnTo>
                  <a:pt x="717" y="677"/>
                </a:lnTo>
                <a:lnTo>
                  <a:pt x="0" y="0"/>
                </a:lnTo>
                <a:close/>
              </a:path>
            </a:pathLst>
          </a:custGeom>
          <a:solidFill>
            <a:srgbClr val="D7182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8" name="Freeform 27"/>
          <p:cNvSpPr>
            <a:spLocks/>
          </p:cNvSpPr>
          <p:nvPr/>
        </p:nvSpPr>
        <p:spPr bwMode="auto">
          <a:xfrm>
            <a:off x="8381716" y="4475891"/>
            <a:ext cx="1111498" cy="964951"/>
          </a:xfrm>
          <a:custGeom>
            <a:avLst/>
            <a:gdLst>
              <a:gd name="T0" fmla="*/ 157 w 1156"/>
              <a:gd name="T1" fmla="*/ 0 h 677"/>
              <a:gd name="T2" fmla="*/ 0 w 1156"/>
              <a:gd name="T3" fmla="*/ 0 h 677"/>
              <a:gd name="T4" fmla="*/ 870 w 1156"/>
              <a:gd name="T5" fmla="*/ 677 h 677"/>
              <a:gd name="T6" fmla="*/ 1156 w 1156"/>
              <a:gd name="T7" fmla="*/ 677 h 677"/>
              <a:gd name="T8" fmla="*/ 157 w 1156"/>
              <a:gd name="T9" fmla="*/ 0 h 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56" h="677">
                <a:moveTo>
                  <a:pt x="157" y="0"/>
                </a:moveTo>
                <a:lnTo>
                  <a:pt x="0" y="0"/>
                </a:lnTo>
                <a:lnTo>
                  <a:pt x="870" y="677"/>
                </a:lnTo>
                <a:lnTo>
                  <a:pt x="1156" y="677"/>
                </a:lnTo>
                <a:lnTo>
                  <a:pt x="157" y="0"/>
                </a:lnTo>
                <a:close/>
              </a:path>
            </a:pathLst>
          </a:custGeom>
          <a:solidFill>
            <a:srgbClr val="C4141B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0" y="5020022"/>
            <a:ext cx="9144000" cy="216024"/>
          </a:xfrm>
          <a:prstGeom prst="rect">
            <a:avLst/>
          </a:prstGeom>
          <a:solidFill>
            <a:srgbClr val="FA44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9" name="直接连接符 38"/>
          <p:cNvCxnSpPr/>
          <p:nvPr/>
        </p:nvCxnSpPr>
        <p:spPr bwMode="auto">
          <a:xfrm>
            <a:off x="277850" y="751131"/>
            <a:ext cx="871296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793278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流程图: 合并 38"/>
          <p:cNvSpPr/>
          <p:nvPr/>
        </p:nvSpPr>
        <p:spPr>
          <a:xfrm rot="10800000">
            <a:off x="971600" y="4155925"/>
            <a:ext cx="7200800" cy="1008112"/>
          </a:xfrm>
          <a:prstGeom prst="flowChartMerge">
            <a:avLst/>
          </a:prstGeom>
          <a:solidFill>
            <a:srgbClr val="05AFC8">
              <a:alpha val="70000"/>
            </a:srgbClr>
          </a:solidFill>
          <a:ln w="9525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流程图: 合并 40"/>
          <p:cNvSpPr/>
          <p:nvPr/>
        </p:nvSpPr>
        <p:spPr>
          <a:xfrm rot="10800000">
            <a:off x="1187624" y="4227933"/>
            <a:ext cx="6768752" cy="936104"/>
          </a:xfrm>
          <a:prstGeom prst="flowChartMerge">
            <a:avLst/>
          </a:prstGeom>
          <a:noFill/>
          <a:ln w="6350">
            <a:noFill/>
            <a:prstDash val="sysDash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TextBox 41"/>
          <p:cNvSpPr txBox="1"/>
          <p:nvPr/>
        </p:nvSpPr>
        <p:spPr>
          <a:xfrm>
            <a:off x="3275854" y="4096692"/>
            <a:ext cx="2592288" cy="1015663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lvl="0" algn="ctr"/>
            <a:r>
              <a:rPr lang="en-US" altLang="zh-CN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Che" panose="02030609000101010101" pitchFamily="49" charset="-127"/>
                <a:ea typeface="BatangChe" panose="02030609000101010101" pitchFamily="49" charset="-127"/>
              </a:rPr>
              <a:t>1</a:t>
            </a:r>
            <a:endParaRPr lang="zh-CN" altLang="zh-CN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Che" panose="02030609000101010101" pitchFamily="49" charset="-127"/>
              <a:ea typeface="BatangChe" panose="02030609000101010101" pitchFamily="49" charset="-127"/>
            </a:endParaRPr>
          </a:p>
        </p:txBody>
      </p:sp>
      <p:sp>
        <p:nvSpPr>
          <p:cNvPr id="54" name="流程图: 合并 53"/>
          <p:cNvSpPr/>
          <p:nvPr/>
        </p:nvSpPr>
        <p:spPr>
          <a:xfrm>
            <a:off x="-108520" y="-23472"/>
            <a:ext cx="1008111" cy="349771"/>
          </a:xfrm>
          <a:prstGeom prst="flowChartMerge">
            <a:avLst/>
          </a:prstGeom>
          <a:solidFill>
            <a:srgbClr val="05AFC8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流程图: 合并 54"/>
          <p:cNvSpPr/>
          <p:nvPr/>
        </p:nvSpPr>
        <p:spPr>
          <a:xfrm>
            <a:off x="-508" y="-23472"/>
            <a:ext cx="756084" cy="290966"/>
          </a:xfrm>
          <a:prstGeom prst="flowChartMerge">
            <a:avLst/>
          </a:prstGeom>
          <a:noFill/>
          <a:ln w="6350">
            <a:noFill/>
            <a:prstDash val="sysDot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流程图: 合并 8"/>
          <p:cNvSpPr/>
          <p:nvPr/>
        </p:nvSpPr>
        <p:spPr>
          <a:xfrm>
            <a:off x="4139948" y="699542"/>
            <a:ext cx="432049" cy="288032"/>
          </a:xfrm>
          <a:prstGeom prst="flowChartMerg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1187625" y="987574"/>
            <a:ext cx="702078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zh-CN" altLang="en-US" sz="23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加强党的领导，牢牢把握中国特色社会主义办学方向</a:t>
            </a:r>
            <a:endParaRPr lang="zh-CN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386" y="1707654"/>
            <a:ext cx="883479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000" dirty="0">
                <a:latin typeface="+mn-ea"/>
              </a:rPr>
              <a:t>（一）两学一做、巡视整改，不断巩固党的领导</a:t>
            </a:r>
            <a:r>
              <a:rPr lang="zh-CN" altLang="en-US" sz="2000" dirty="0" smtClean="0">
                <a:latin typeface="+mn-ea"/>
              </a:rPr>
              <a:t>地位</a:t>
            </a:r>
            <a:endParaRPr lang="en-US" altLang="zh-CN" sz="2000" dirty="0" smtClean="0"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zh-CN" altLang="en-US" sz="2000" dirty="0" smtClean="0">
                <a:latin typeface="+mn-ea"/>
              </a:rPr>
              <a:t>（二）以战略规划为引领，探索学校内涵发展路径</a:t>
            </a:r>
            <a:endParaRPr lang="en-US" altLang="zh-CN" sz="2000" dirty="0" smtClean="0">
              <a:latin typeface="+mn-ea"/>
            </a:endParaRPr>
          </a:p>
          <a:p>
            <a:pPr>
              <a:lnSpc>
                <a:spcPct val="200000"/>
              </a:lnSpc>
            </a:pPr>
            <a:r>
              <a:rPr lang="zh-CN" altLang="en-US" sz="2000" dirty="0" smtClean="0">
                <a:latin typeface="+mn-ea"/>
              </a:rPr>
              <a:t>（三）全面贯彻落实全国高校思想政治工作会议精神，开拓改革发展新局面</a:t>
            </a:r>
          </a:p>
          <a:p>
            <a:endParaRPr lang="zh-CN" altLang="en-US" sz="2000" b="1" dirty="0" smtClean="0"/>
          </a:p>
          <a:p>
            <a:endParaRPr lang="en-US" altLang="zh-CN" sz="2000" b="1" dirty="0" smtClean="0"/>
          </a:p>
          <a:p>
            <a:endParaRPr lang="en-US" altLang="zh-CN" sz="2000" b="1" dirty="0" smtClean="0"/>
          </a:p>
          <a:p>
            <a:endParaRPr lang="zh-CN" altLang="en-US" sz="2000" b="1" dirty="0"/>
          </a:p>
        </p:txBody>
      </p:sp>
    </p:spTree>
    <p:extLst>
      <p:ext uri="{BB962C8B-B14F-4D97-AF65-F5344CB8AC3E}">
        <p14:creationId xmlns="" xmlns:p14="http://schemas.microsoft.com/office/powerpoint/2010/main" val="19424662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-67843"/>
            <a:ext cx="9169523" cy="5081397"/>
          </a:xfrm>
          <a:prstGeom prst="rect">
            <a:avLst/>
          </a:prstGeom>
          <a:solidFill>
            <a:schemeClr val="dk1">
              <a:alpha val="8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" name="直接连接符 1"/>
          <p:cNvCxnSpPr/>
          <p:nvPr/>
        </p:nvCxnSpPr>
        <p:spPr bwMode="auto">
          <a:xfrm>
            <a:off x="179512" y="714067"/>
            <a:ext cx="871296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370018" y="-35630"/>
            <a:ext cx="1512168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dist"/>
            <a:r>
              <a:rPr lang="en-US" altLang="zh-CN" sz="5400" b="1" dirty="0" smtClean="0">
                <a:solidFill>
                  <a:srgbClr val="05AFC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en-US" altLang="zh-C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400" b="1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en-US" altLang="zh-C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400" b="1" dirty="0" smtClean="0">
                <a:solidFill>
                  <a:srgbClr val="FA445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endParaRPr lang="zh-CN" altLang="zh-CN" sz="5400" b="1" dirty="0">
              <a:solidFill>
                <a:srgbClr val="FA445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77850" y="877970"/>
            <a:ext cx="4271288" cy="315898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35496" y="877970"/>
            <a:ext cx="242354" cy="315898"/>
          </a:xfrm>
          <a:prstGeom prst="rect">
            <a:avLst/>
          </a:prstGeom>
          <a:solidFill>
            <a:srgbClr val="3C3C3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314600" y="843558"/>
            <a:ext cx="4234538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>
            <a:defPPr>
              <a:defRPr lang="zh-CN"/>
            </a:defPPr>
            <a:lvl1pPr lvl="0">
              <a:defRPr b="1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（一）认真落实党建工作主体责任</a:t>
            </a:r>
            <a:endParaRPr lang="zh-CN" altLang="zh-CN" dirty="0"/>
          </a:p>
        </p:txBody>
      </p:sp>
      <p:sp>
        <p:nvSpPr>
          <p:cNvPr id="18" name="矩形 17"/>
          <p:cNvSpPr/>
          <p:nvPr/>
        </p:nvSpPr>
        <p:spPr>
          <a:xfrm>
            <a:off x="0" y="5092030"/>
            <a:ext cx="9144000" cy="144016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流程图: 合并 30"/>
          <p:cNvSpPr/>
          <p:nvPr/>
        </p:nvSpPr>
        <p:spPr>
          <a:xfrm rot="16200000">
            <a:off x="147157" y="281204"/>
            <a:ext cx="360039" cy="240025"/>
          </a:xfrm>
          <a:prstGeom prst="flowChartMerg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0" y="5020022"/>
            <a:ext cx="9144000" cy="216024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7" y="47713"/>
            <a:ext cx="745532" cy="554006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3563888" y="1660562"/>
            <a:ext cx="55801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/>
              <a:t>①落实 “一岗双责</a:t>
            </a:r>
            <a:r>
              <a:rPr lang="zh-CN" altLang="en-US" sz="2000" dirty="0" smtClean="0"/>
              <a:t>”，对</a:t>
            </a:r>
            <a:r>
              <a:rPr lang="zh-CN" altLang="en-US" sz="2000" dirty="0"/>
              <a:t>违纪</a:t>
            </a:r>
            <a:r>
              <a:rPr lang="zh-CN" altLang="en-US" sz="2000" dirty="0" smtClean="0"/>
              <a:t>违规行为坚决</a:t>
            </a:r>
            <a:r>
              <a:rPr lang="zh-CN" altLang="en-US" sz="2000" dirty="0"/>
              <a:t>问</a:t>
            </a:r>
            <a:r>
              <a:rPr lang="zh-CN" altLang="en-US" sz="2000" dirty="0" smtClean="0"/>
              <a:t>责</a:t>
            </a:r>
            <a:endParaRPr lang="en-US" altLang="zh-CN" sz="2000" dirty="0" smtClean="0"/>
          </a:p>
        </p:txBody>
      </p:sp>
      <p:grpSp>
        <p:nvGrpSpPr>
          <p:cNvPr id="3" name="组合 15"/>
          <p:cNvGrpSpPr/>
          <p:nvPr/>
        </p:nvGrpSpPr>
        <p:grpSpPr>
          <a:xfrm>
            <a:off x="44045" y="1563638"/>
            <a:ext cx="3456385" cy="2720976"/>
            <a:chOff x="3046413" y="1085850"/>
            <a:chExt cx="5999162" cy="452755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7" name="Freeform 87"/>
            <p:cNvSpPr>
              <a:spLocks/>
            </p:cNvSpPr>
            <p:nvPr/>
          </p:nvSpPr>
          <p:spPr bwMode="auto">
            <a:xfrm>
              <a:off x="5151438" y="3087688"/>
              <a:ext cx="3443288" cy="458788"/>
            </a:xfrm>
            <a:custGeom>
              <a:avLst/>
              <a:gdLst>
                <a:gd name="T0" fmla="*/ 704 w 1607"/>
                <a:gd name="T1" fmla="*/ 116 h 214"/>
                <a:gd name="T2" fmla="*/ 0 w 1607"/>
                <a:gd name="T3" fmla="*/ 138 h 214"/>
                <a:gd name="T4" fmla="*/ 0 w 1607"/>
                <a:gd name="T5" fmla="*/ 168 h 214"/>
                <a:gd name="T6" fmla="*/ 706 w 1607"/>
                <a:gd name="T7" fmla="*/ 190 h 214"/>
                <a:gd name="T8" fmla="*/ 1529 w 1607"/>
                <a:gd name="T9" fmla="*/ 214 h 214"/>
                <a:gd name="T10" fmla="*/ 1602 w 1607"/>
                <a:gd name="T11" fmla="*/ 209 h 214"/>
                <a:gd name="T12" fmla="*/ 1607 w 1607"/>
                <a:gd name="T13" fmla="*/ 0 h 214"/>
                <a:gd name="T14" fmla="*/ 704 w 1607"/>
                <a:gd name="T15" fmla="*/ 116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07" h="214">
                  <a:moveTo>
                    <a:pt x="704" y="116"/>
                  </a:moveTo>
                  <a:cubicBezTo>
                    <a:pt x="0" y="138"/>
                    <a:pt x="0" y="138"/>
                    <a:pt x="0" y="138"/>
                  </a:cubicBezTo>
                  <a:cubicBezTo>
                    <a:pt x="0" y="168"/>
                    <a:pt x="0" y="168"/>
                    <a:pt x="0" y="168"/>
                  </a:cubicBezTo>
                  <a:cubicBezTo>
                    <a:pt x="706" y="190"/>
                    <a:pt x="706" y="190"/>
                    <a:pt x="706" y="190"/>
                  </a:cubicBezTo>
                  <a:cubicBezTo>
                    <a:pt x="1529" y="214"/>
                    <a:pt x="1529" y="214"/>
                    <a:pt x="1529" y="214"/>
                  </a:cubicBezTo>
                  <a:cubicBezTo>
                    <a:pt x="1602" y="209"/>
                    <a:pt x="1602" y="209"/>
                    <a:pt x="1602" y="209"/>
                  </a:cubicBezTo>
                  <a:cubicBezTo>
                    <a:pt x="1607" y="0"/>
                    <a:pt x="1607" y="0"/>
                    <a:pt x="1607" y="0"/>
                  </a:cubicBezTo>
                  <a:cubicBezTo>
                    <a:pt x="1607" y="0"/>
                    <a:pt x="1090" y="92"/>
                    <a:pt x="704" y="116"/>
                  </a:cubicBezTo>
                </a:path>
              </a:pathLst>
            </a:custGeom>
            <a:solidFill>
              <a:srgbClr val="F8FCE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9" name="Freeform 88"/>
            <p:cNvSpPr>
              <a:spLocks/>
            </p:cNvSpPr>
            <p:nvPr/>
          </p:nvSpPr>
          <p:spPr bwMode="auto">
            <a:xfrm>
              <a:off x="5151438" y="3503613"/>
              <a:ext cx="3582988" cy="1477963"/>
            </a:xfrm>
            <a:custGeom>
              <a:avLst/>
              <a:gdLst>
                <a:gd name="T0" fmla="*/ 1251 w 1672"/>
                <a:gd name="T1" fmla="*/ 184 h 690"/>
                <a:gd name="T2" fmla="*/ 876 w 1672"/>
                <a:gd name="T3" fmla="*/ 66 h 690"/>
                <a:gd name="T4" fmla="*/ 286 w 1672"/>
                <a:gd name="T5" fmla="*/ 17 h 690"/>
                <a:gd name="T6" fmla="*/ 0 w 1672"/>
                <a:gd name="T7" fmla="*/ 0 h 690"/>
                <a:gd name="T8" fmla="*/ 0 w 1672"/>
                <a:gd name="T9" fmla="*/ 25 h 690"/>
                <a:gd name="T10" fmla="*/ 287 w 1672"/>
                <a:gd name="T11" fmla="*/ 40 h 690"/>
                <a:gd name="T12" fmla="*/ 835 w 1672"/>
                <a:gd name="T13" fmla="*/ 121 h 690"/>
                <a:gd name="T14" fmla="*/ 1485 w 1672"/>
                <a:gd name="T15" fmla="*/ 598 h 690"/>
                <a:gd name="T16" fmla="*/ 1652 w 1672"/>
                <a:gd name="T17" fmla="*/ 686 h 690"/>
                <a:gd name="T18" fmla="*/ 1672 w 1672"/>
                <a:gd name="T19" fmla="*/ 391 h 690"/>
                <a:gd name="T20" fmla="*/ 1251 w 1672"/>
                <a:gd name="T21" fmla="*/ 184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72" h="690">
                  <a:moveTo>
                    <a:pt x="1251" y="184"/>
                  </a:moveTo>
                  <a:cubicBezTo>
                    <a:pt x="1047" y="98"/>
                    <a:pt x="876" y="66"/>
                    <a:pt x="876" y="66"/>
                  </a:cubicBezTo>
                  <a:cubicBezTo>
                    <a:pt x="712" y="24"/>
                    <a:pt x="286" y="17"/>
                    <a:pt x="286" y="1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87" y="40"/>
                    <a:pt x="287" y="40"/>
                    <a:pt x="287" y="40"/>
                  </a:cubicBezTo>
                  <a:cubicBezTo>
                    <a:pt x="684" y="66"/>
                    <a:pt x="835" y="121"/>
                    <a:pt x="835" y="121"/>
                  </a:cubicBezTo>
                  <a:cubicBezTo>
                    <a:pt x="1038" y="197"/>
                    <a:pt x="1313" y="435"/>
                    <a:pt x="1485" y="598"/>
                  </a:cubicBezTo>
                  <a:cubicBezTo>
                    <a:pt x="1583" y="690"/>
                    <a:pt x="1652" y="686"/>
                    <a:pt x="1652" y="686"/>
                  </a:cubicBezTo>
                  <a:cubicBezTo>
                    <a:pt x="1672" y="391"/>
                    <a:pt x="1672" y="391"/>
                    <a:pt x="1672" y="391"/>
                  </a:cubicBezTo>
                  <a:lnTo>
                    <a:pt x="1251" y="184"/>
                  </a:lnTo>
                  <a:close/>
                </a:path>
              </a:pathLst>
            </a:custGeom>
            <a:solidFill>
              <a:srgbClr val="FFCDC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0" name="Freeform 89"/>
            <p:cNvSpPr>
              <a:spLocks/>
            </p:cNvSpPr>
            <p:nvPr/>
          </p:nvSpPr>
          <p:spPr bwMode="auto">
            <a:xfrm>
              <a:off x="5151438" y="3438525"/>
              <a:ext cx="3171825" cy="698500"/>
            </a:xfrm>
            <a:custGeom>
              <a:avLst/>
              <a:gdLst>
                <a:gd name="T0" fmla="*/ 0 w 1480"/>
                <a:gd name="T1" fmla="*/ 0 h 326"/>
                <a:gd name="T2" fmla="*/ 0 w 1480"/>
                <a:gd name="T3" fmla="*/ 31 h 326"/>
                <a:gd name="T4" fmla="*/ 726 w 1480"/>
                <a:gd name="T5" fmla="*/ 76 h 326"/>
                <a:gd name="T6" fmla="*/ 1382 w 1480"/>
                <a:gd name="T7" fmla="*/ 285 h 326"/>
                <a:gd name="T8" fmla="*/ 1471 w 1480"/>
                <a:gd name="T9" fmla="*/ 316 h 326"/>
                <a:gd name="T10" fmla="*/ 1480 w 1480"/>
                <a:gd name="T11" fmla="*/ 45 h 326"/>
                <a:gd name="T12" fmla="*/ 0 w 1480"/>
                <a:gd name="T13" fmla="*/ 0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80" h="326">
                  <a:moveTo>
                    <a:pt x="0" y="0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726" y="76"/>
                    <a:pt x="726" y="76"/>
                    <a:pt x="726" y="76"/>
                  </a:cubicBezTo>
                  <a:cubicBezTo>
                    <a:pt x="1000" y="98"/>
                    <a:pt x="1244" y="210"/>
                    <a:pt x="1382" y="285"/>
                  </a:cubicBezTo>
                  <a:cubicBezTo>
                    <a:pt x="1457" y="326"/>
                    <a:pt x="1471" y="316"/>
                    <a:pt x="1471" y="316"/>
                  </a:cubicBezTo>
                  <a:cubicBezTo>
                    <a:pt x="1480" y="45"/>
                    <a:pt x="1480" y="45"/>
                    <a:pt x="1480" y="45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3D989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1" name="Freeform 90"/>
            <p:cNvSpPr>
              <a:spLocks/>
            </p:cNvSpPr>
            <p:nvPr/>
          </p:nvSpPr>
          <p:spPr bwMode="auto">
            <a:xfrm>
              <a:off x="5151438" y="2598738"/>
              <a:ext cx="3367088" cy="795338"/>
            </a:xfrm>
            <a:custGeom>
              <a:avLst/>
              <a:gdLst>
                <a:gd name="T0" fmla="*/ 1491 w 1571"/>
                <a:gd name="T1" fmla="*/ 0 h 371"/>
                <a:gd name="T2" fmla="*/ 726 w 1571"/>
                <a:gd name="T3" fmla="*/ 287 h 371"/>
                <a:gd name="T4" fmla="*/ 0 w 1571"/>
                <a:gd name="T5" fmla="*/ 343 h 371"/>
                <a:gd name="T6" fmla="*/ 0 w 1571"/>
                <a:gd name="T7" fmla="*/ 371 h 371"/>
                <a:gd name="T8" fmla="*/ 550 w 1571"/>
                <a:gd name="T9" fmla="*/ 361 h 371"/>
                <a:gd name="T10" fmla="*/ 1571 w 1571"/>
                <a:gd name="T11" fmla="*/ 245 h 371"/>
                <a:gd name="T12" fmla="*/ 1491 w 1571"/>
                <a:gd name="T13" fmla="*/ 0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1" h="371">
                  <a:moveTo>
                    <a:pt x="1491" y="0"/>
                  </a:moveTo>
                  <a:cubicBezTo>
                    <a:pt x="1491" y="0"/>
                    <a:pt x="1040" y="255"/>
                    <a:pt x="726" y="287"/>
                  </a:cubicBezTo>
                  <a:cubicBezTo>
                    <a:pt x="726" y="287"/>
                    <a:pt x="451" y="323"/>
                    <a:pt x="0" y="343"/>
                  </a:cubicBezTo>
                  <a:cubicBezTo>
                    <a:pt x="0" y="371"/>
                    <a:pt x="0" y="371"/>
                    <a:pt x="0" y="371"/>
                  </a:cubicBezTo>
                  <a:cubicBezTo>
                    <a:pt x="159" y="368"/>
                    <a:pt x="408" y="363"/>
                    <a:pt x="550" y="361"/>
                  </a:cubicBezTo>
                  <a:cubicBezTo>
                    <a:pt x="1064" y="334"/>
                    <a:pt x="1571" y="245"/>
                    <a:pt x="1571" y="245"/>
                  </a:cubicBezTo>
                  <a:lnTo>
                    <a:pt x="1491" y="0"/>
                  </a:lnTo>
                  <a:close/>
                </a:path>
              </a:pathLst>
            </a:custGeom>
            <a:solidFill>
              <a:srgbClr val="983D3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 91"/>
            <p:cNvSpPr>
              <a:spLocks/>
            </p:cNvSpPr>
            <p:nvPr/>
          </p:nvSpPr>
          <p:spPr bwMode="auto">
            <a:xfrm>
              <a:off x="5151438" y="1352550"/>
              <a:ext cx="3527425" cy="1916113"/>
            </a:xfrm>
            <a:custGeom>
              <a:avLst/>
              <a:gdLst>
                <a:gd name="T0" fmla="*/ 1354 w 1646"/>
                <a:gd name="T1" fmla="*/ 0 h 895"/>
                <a:gd name="T2" fmla="*/ 821 w 1646"/>
                <a:gd name="T3" fmla="*/ 718 h 895"/>
                <a:gd name="T4" fmla="*/ 195 w 1646"/>
                <a:gd name="T5" fmla="*/ 846 h 895"/>
                <a:gd name="T6" fmla="*/ 0 w 1646"/>
                <a:gd name="T7" fmla="*/ 863 h 895"/>
                <a:gd name="T8" fmla="*/ 0 w 1646"/>
                <a:gd name="T9" fmla="*/ 895 h 895"/>
                <a:gd name="T10" fmla="*/ 194 w 1646"/>
                <a:gd name="T11" fmla="*/ 885 h 895"/>
                <a:gd name="T12" fmla="*/ 874 w 1646"/>
                <a:gd name="T13" fmla="*/ 779 h 895"/>
                <a:gd name="T14" fmla="*/ 1646 w 1646"/>
                <a:gd name="T15" fmla="*/ 164 h 895"/>
                <a:gd name="T16" fmla="*/ 1354 w 1646"/>
                <a:gd name="T17" fmla="*/ 0 h 8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46" h="895">
                  <a:moveTo>
                    <a:pt x="1354" y="0"/>
                  </a:moveTo>
                  <a:cubicBezTo>
                    <a:pt x="1354" y="0"/>
                    <a:pt x="1024" y="570"/>
                    <a:pt x="821" y="718"/>
                  </a:cubicBezTo>
                  <a:cubicBezTo>
                    <a:pt x="821" y="718"/>
                    <a:pt x="705" y="816"/>
                    <a:pt x="195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0" y="895"/>
                    <a:pt x="0" y="895"/>
                    <a:pt x="0" y="895"/>
                  </a:cubicBezTo>
                  <a:cubicBezTo>
                    <a:pt x="194" y="885"/>
                    <a:pt x="194" y="885"/>
                    <a:pt x="194" y="885"/>
                  </a:cubicBezTo>
                  <a:cubicBezTo>
                    <a:pt x="194" y="885"/>
                    <a:pt x="682" y="877"/>
                    <a:pt x="874" y="779"/>
                  </a:cubicBezTo>
                  <a:cubicBezTo>
                    <a:pt x="874" y="779"/>
                    <a:pt x="1338" y="484"/>
                    <a:pt x="1646" y="164"/>
                  </a:cubicBezTo>
                  <a:lnTo>
                    <a:pt x="1354" y="0"/>
                  </a:lnTo>
                  <a:close/>
                </a:path>
              </a:pathLst>
            </a:custGeom>
            <a:solidFill>
              <a:srgbClr val="E5737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Freeform 92"/>
            <p:cNvSpPr>
              <a:spLocks/>
            </p:cNvSpPr>
            <p:nvPr/>
          </p:nvSpPr>
          <p:spPr bwMode="auto">
            <a:xfrm>
              <a:off x="5151438" y="1741488"/>
              <a:ext cx="3689350" cy="1593850"/>
            </a:xfrm>
            <a:custGeom>
              <a:avLst/>
              <a:gdLst>
                <a:gd name="T0" fmla="*/ 1646 w 1722"/>
                <a:gd name="T1" fmla="*/ 45 h 744"/>
                <a:gd name="T2" fmla="*/ 1569 w 1722"/>
                <a:gd name="T3" fmla="*/ 44 h 744"/>
                <a:gd name="T4" fmla="*/ 836 w 1722"/>
                <a:gd name="T5" fmla="*/ 614 h 744"/>
                <a:gd name="T6" fmla="*/ 288 w 1722"/>
                <a:gd name="T7" fmla="*/ 695 h 744"/>
                <a:gd name="T8" fmla="*/ 0 w 1722"/>
                <a:gd name="T9" fmla="*/ 712 h 744"/>
                <a:gd name="T10" fmla="*/ 0 w 1722"/>
                <a:gd name="T11" fmla="*/ 744 h 744"/>
                <a:gd name="T12" fmla="*/ 286 w 1722"/>
                <a:gd name="T13" fmla="*/ 728 h 744"/>
                <a:gd name="T14" fmla="*/ 853 w 1722"/>
                <a:gd name="T15" fmla="*/ 670 h 744"/>
                <a:gd name="T16" fmla="*/ 1221 w 1722"/>
                <a:gd name="T17" fmla="*/ 541 h 744"/>
                <a:gd name="T18" fmla="*/ 1722 w 1722"/>
                <a:gd name="T19" fmla="*/ 302 h 744"/>
                <a:gd name="T20" fmla="*/ 1646 w 1722"/>
                <a:gd name="T21" fmla="*/ 45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22" h="744">
                  <a:moveTo>
                    <a:pt x="1646" y="45"/>
                  </a:moveTo>
                  <a:cubicBezTo>
                    <a:pt x="1646" y="45"/>
                    <a:pt x="1618" y="0"/>
                    <a:pt x="1569" y="44"/>
                  </a:cubicBezTo>
                  <a:cubicBezTo>
                    <a:pt x="1407" y="188"/>
                    <a:pt x="1036" y="511"/>
                    <a:pt x="836" y="614"/>
                  </a:cubicBezTo>
                  <a:cubicBezTo>
                    <a:pt x="836" y="614"/>
                    <a:pt x="661" y="680"/>
                    <a:pt x="288" y="695"/>
                  </a:cubicBezTo>
                  <a:cubicBezTo>
                    <a:pt x="0" y="712"/>
                    <a:pt x="0" y="712"/>
                    <a:pt x="0" y="712"/>
                  </a:cubicBezTo>
                  <a:cubicBezTo>
                    <a:pt x="0" y="744"/>
                    <a:pt x="0" y="744"/>
                    <a:pt x="0" y="744"/>
                  </a:cubicBezTo>
                  <a:cubicBezTo>
                    <a:pt x="286" y="728"/>
                    <a:pt x="286" y="728"/>
                    <a:pt x="286" y="728"/>
                  </a:cubicBezTo>
                  <a:cubicBezTo>
                    <a:pt x="286" y="728"/>
                    <a:pt x="689" y="712"/>
                    <a:pt x="853" y="670"/>
                  </a:cubicBezTo>
                  <a:cubicBezTo>
                    <a:pt x="853" y="670"/>
                    <a:pt x="1018" y="627"/>
                    <a:pt x="1221" y="541"/>
                  </a:cubicBezTo>
                  <a:cubicBezTo>
                    <a:pt x="1722" y="302"/>
                    <a:pt x="1722" y="302"/>
                    <a:pt x="1722" y="302"/>
                  </a:cubicBezTo>
                  <a:lnTo>
                    <a:pt x="1646" y="45"/>
                  </a:lnTo>
                  <a:close/>
                </a:path>
              </a:pathLst>
            </a:custGeom>
            <a:solidFill>
              <a:srgbClr val="9EDDD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7" name="Oval 93"/>
            <p:cNvSpPr>
              <a:spLocks noChangeArrowheads="1"/>
            </p:cNvSpPr>
            <p:nvPr/>
          </p:nvSpPr>
          <p:spPr bwMode="auto">
            <a:xfrm>
              <a:off x="8248650" y="2547938"/>
              <a:ext cx="573088" cy="573088"/>
            </a:xfrm>
            <a:prstGeom prst="ellipse">
              <a:avLst/>
            </a:prstGeom>
            <a:solidFill>
              <a:srgbClr val="E5737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Oval 94"/>
            <p:cNvSpPr>
              <a:spLocks noChangeArrowheads="1"/>
            </p:cNvSpPr>
            <p:nvPr/>
          </p:nvSpPr>
          <p:spPr bwMode="auto">
            <a:xfrm>
              <a:off x="8027988" y="1085850"/>
              <a:ext cx="760413" cy="758825"/>
            </a:xfrm>
            <a:prstGeom prst="ellipse">
              <a:avLst/>
            </a:prstGeom>
            <a:solidFill>
              <a:srgbClr val="983D3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9" name="Oval 95"/>
            <p:cNvSpPr>
              <a:spLocks noChangeArrowheads="1"/>
            </p:cNvSpPr>
            <p:nvPr/>
          </p:nvSpPr>
          <p:spPr bwMode="auto">
            <a:xfrm>
              <a:off x="8077200" y="3519488"/>
              <a:ext cx="669925" cy="668338"/>
            </a:xfrm>
            <a:prstGeom prst="ellipse">
              <a:avLst/>
            </a:prstGeom>
            <a:solidFill>
              <a:srgbClr val="E5737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Oval 96"/>
            <p:cNvSpPr>
              <a:spLocks noChangeArrowheads="1"/>
            </p:cNvSpPr>
            <p:nvPr/>
          </p:nvSpPr>
          <p:spPr bwMode="auto">
            <a:xfrm>
              <a:off x="8353425" y="4333875"/>
              <a:ext cx="638175" cy="638175"/>
            </a:xfrm>
            <a:prstGeom prst="ellipse">
              <a:avLst/>
            </a:prstGeom>
            <a:solidFill>
              <a:srgbClr val="3D989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Freeform 97"/>
            <p:cNvSpPr>
              <a:spLocks/>
            </p:cNvSpPr>
            <p:nvPr/>
          </p:nvSpPr>
          <p:spPr bwMode="auto">
            <a:xfrm>
              <a:off x="5100638" y="3552825"/>
              <a:ext cx="3533775" cy="1914525"/>
            </a:xfrm>
            <a:custGeom>
              <a:avLst/>
              <a:gdLst>
                <a:gd name="T0" fmla="*/ 904 w 1649"/>
                <a:gd name="T1" fmla="*/ 117 h 894"/>
                <a:gd name="T2" fmla="*/ 224 w 1649"/>
                <a:gd name="T3" fmla="*/ 10 h 894"/>
                <a:gd name="T4" fmla="*/ 24 w 1649"/>
                <a:gd name="T5" fmla="*/ 0 h 894"/>
                <a:gd name="T6" fmla="*/ 0 w 1649"/>
                <a:gd name="T7" fmla="*/ 32 h 894"/>
                <a:gd name="T8" fmla="*/ 225 w 1649"/>
                <a:gd name="T9" fmla="*/ 49 h 894"/>
                <a:gd name="T10" fmla="*/ 850 w 1649"/>
                <a:gd name="T11" fmla="*/ 177 h 894"/>
                <a:gd name="T12" fmla="*/ 1387 w 1649"/>
                <a:gd name="T13" fmla="*/ 894 h 894"/>
                <a:gd name="T14" fmla="*/ 1649 w 1649"/>
                <a:gd name="T15" fmla="*/ 681 h 894"/>
                <a:gd name="T16" fmla="*/ 904 w 1649"/>
                <a:gd name="T17" fmla="*/ 117 h 8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49" h="894">
                  <a:moveTo>
                    <a:pt x="904" y="117"/>
                  </a:moveTo>
                  <a:cubicBezTo>
                    <a:pt x="741" y="33"/>
                    <a:pt x="224" y="10"/>
                    <a:pt x="224" y="1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225" y="49"/>
                    <a:pt x="225" y="49"/>
                    <a:pt x="225" y="49"/>
                  </a:cubicBezTo>
                  <a:cubicBezTo>
                    <a:pt x="735" y="79"/>
                    <a:pt x="850" y="177"/>
                    <a:pt x="850" y="177"/>
                  </a:cubicBezTo>
                  <a:cubicBezTo>
                    <a:pt x="1054" y="325"/>
                    <a:pt x="1387" y="894"/>
                    <a:pt x="1387" y="894"/>
                  </a:cubicBezTo>
                  <a:cubicBezTo>
                    <a:pt x="1649" y="681"/>
                    <a:pt x="1649" y="681"/>
                    <a:pt x="1649" y="681"/>
                  </a:cubicBezTo>
                  <a:cubicBezTo>
                    <a:pt x="1291" y="256"/>
                    <a:pt x="904" y="117"/>
                    <a:pt x="904" y="117"/>
                  </a:cubicBezTo>
                </a:path>
              </a:pathLst>
            </a:custGeom>
            <a:solidFill>
              <a:srgbClr val="E5737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Oval 98"/>
            <p:cNvSpPr>
              <a:spLocks noChangeArrowheads="1"/>
            </p:cNvSpPr>
            <p:nvPr/>
          </p:nvSpPr>
          <p:spPr bwMode="auto">
            <a:xfrm>
              <a:off x="7993063" y="4872038"/>
              <a:ext cx="741363" cy="741363"/>
            </a:xfrm>
            <a:prstGeom prst="ellipse">
              <a:avLst/>
            </a:prstGeom>
            <a:solidFill>
              <a:srgbClr val="983D3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Oval 99"/>
            <p:cNvSpPr>
              <a:spLocks noChangeArrowheads="1"/>
            </p:cNvSpPr>
            <p:nvPr/>
          </p:nvSpPr>
          <p:spPr bwMode="auto">
            <a:xfrm>
              <a:off x="8391525" y="1763713"/>
              <a:ext cx="654050" cy="650875"/>
            </a:xfrm>
            <a:prstGeom prst="ellipse">
              <a:avLst/>
            </a:prstGeom>
            <a:solidFill>
              <a:srgbClr val="3D989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Oval 100"/>
            <p:cNvSpPr>
              <a:spLocks noChangeArrowheads="1"/>
            </p:cNvSpPr>
            <p:nvPr/>
          </p:nvSpPr>
          <p:spPr bwMode="auto">
            <a:xfrm>
              <a:off x="8361363" y="3113088"/>
              <a:ext cx="433388" cy="434975"/>
            </a:xfrm>
            <a:prstGeom prst="ellipse">
              <a:avLst/>
            </a:prstGeom>
            <a:solidFill>
              <a:srgbClr val="3D989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grpSp>
          <p:nvGrpSpPr>
            <p:cNvPr id="4" name="组合 35"/>
            <p:cNvGrpSpPr/>
            <p:nvPr/>
          </p:nvGrpSpPr>
          <p:grpSpPr>
            <a:xfrm>
              <a:off x="3046413" y="2984500"/>
              <a:ext cx="2379663" cy="893763"/>
              <a:chOff x="3046413" y="2984500"/>
              <a:chExt cx="2379663" cy="893763"/>
            </a:xfrm>
          </p:grpSpPr>
          <p:sp>
            <p:nvSpPr>
              <p:cNvPr id="62" name="Freeform 101"/>
              <p:cNvSpPr>
                <a:spLocks noEditPoints="1"/>
              </p:cNvSpPr>
              <p:nvPr/>
            </p:nvSpPr>
            <p:spPr bwMode="auto">
              <a:xfrm>
                <a:off x="3046413" y="2984500"/>
                <a:ext cx="2379663" cy="893763"/>
              </a:xfrm>
              <a:custGeom>
                <a:avLst/>
                <a:gdLst>
                  <a:gd name="T0" fmla="*/ 7 w 1111"/>
                  <a:gd name="T1" fmla="*/ 265 h 417"/>
                  <a:gd name="T2" fmla="*/ 93 w 1111"/>
                  <a:gd name="T3" fmla="*/ 291 h 417"/>
                  <a:gd name="T4" fmla="*/ 169 w 1111"/>
                  <a:gd name="T5" fmla="*/ 295 h 417"/>
                  <a:gd name="T6" fmla="*/ 171 w 1111"/>
                  <a:gd name="T7" fmla="*/ 295 h 417"/>
                  <a:gd name="T8" fmla="*/ 199 w 1111"/>
                  <a:gd name="T9" fmla="*/ 295 h 417"/>
                  <a:gd name="T10" fmla="*/ 418 w 1111"/>
                  <a:gd name="T11" fmla="*/ 295 h 417"/>
                  <a:gd name="T12" fmla="*/ 681 w 1111"/>
                  <a:gd name="T13" fmla="*/ 417 h 417"/>
                  <a:gd name="T14" fmla="*/ 809 w 1111"/>
                  <a:gd name="T15" fmla="*/ 417 h 417"/>
                  <a:gd name="T16" fmla="*/ 658 w 1111"/>
                  <a:gd name="T17" fmla="*/ 295 h 417"/>
                  <a:gd name="T18" fmla="*/ 785 w 1111"/>
                  <a:gd name="T19" fmla="*/ 295 h 417"/>
                  <a:gd name="T20" fmla="*/ 983 w 1111"/>
                  <a:gd name="T21" fmla="*/ 290 h 417"/>
                  <a:gd name="T22" fmla="*/ 1025 w 1111"/>
                  <a:gd name="T23" fmla="*/ 195 h 417"/>
                  <a:gd name="T24" fmla="*/ 1047 w 1111"/>
                  <a:gd name="T25" fmla="*/ 146 h 417"/>
                  <a:gd name="T26" fmla="*/ 1051 w 1111"/>
                  <a:gd name="T27" fmla="*/ 138 h 417"/>
                  <a:gd name="T28" fmla="*/ 1061 w 1111"/>
                  <a:gd name="T29" fmla="*/ 143 h 417"/>
                  <a:gd name="T30" fmla="*/ 1109 w 1111"/>
                  <a:gd name="T31" fmla="*/ 143 h 417"/>
                  <a:gd name="T32" fmla="*/ 1067 w 1111"/>
                  <a:gd name="T33" fmla="*/ 102 h 417"/>
                  <a:gd name="T34" fmla="*/ 1071 w 1111"/>
                  <a:gd name="T35" fmla="*/ 93 h 417"/>
                  <a:gd name="T36" fmla="*/ 1107 w 1111"/>
                  <a:gd name="T37" fmla="*/ 12 h 417"/>
                  <a:gd name="T38" fmla="*/ 1111 w 1111"/>
                  <a:gd name="T39" fmla="*/ 0 h 417"/>
                  <a:gd name="T40" fmla="*/ 1024 w 1111"/>
                  <a:gd name="T41" fmla="*/ 0 h 417"/>
                  <a:gd name="T42" fmla="*/ 978 w 1111"/>
                  <a:gd name="T43" fmla="*/ 42 h 417"/>
                  <a:gd name="T44" fmla="*/ 950 w 1111"/>
                  <a:gd name="T45" fmla="*/ 69 h 417"/>
                  <a:gd name="T46" fmla="*/ 895 w 1111"/>
                  <a:gd name="T47" fmla="*/ 122 h 417"/>
                  <a:gd name="T48" fmla="*/ 570 w 1111"/>
                  <a:gd name="T49" fmla="*/ 122 h 417"/>
                  <a:gd name="T50" fmla="*/ 608 w 1111"/>
                  <a:gd name="T51" fmla="*/ 54 h 417"/>
                  <a:gd name="T52" fmla="*/ 514 w 1111"/>
                  <a:gd name="T53" fmla="*/ 54 h 417"/>
                  <a:gd name="T54" fmla="*/ 411 w 1111"/>
                  <a:gd name="T55" fmla="*/ 122 h 417"/>
                  <a:gd name="T56" fmla="*/ 244 w 1111"/>
                  <a:gd name="T57" fmla="*/ 122 h 417"/>
                  <a:gd name="T58" fmla="*/ 179 w 1111"/>
                  <a:gd name="T59" fmla="*/ 135 h 417"/>
                  <a:gd name="T60" fmla="*/ 208 w 1111"/>
                  <a:gd name="T61" fmla="*/ 149 h 417"/>
                  <a:gd name="T62" fmla="*/ 161 w 1111"/>
                  <a:gd name="T63" fmla="*/ 197 h 417"/>
                  <a:gd name="T64" fmla="*/ 113 w 1111"/>
                  <a:gd name="T65" fmla="*/ 197 h 417"/>
                  <a:gd name="T66" fmla="*/ 98 w 1111"/>
                  <a:gd name="T67" fmla="*/ 197 h 417"/>
                  <a:gd name="T68" fmla="*/ 87 w 1111"/>
                  <a:gd name="T69" fmla="*/ 198 h 417"/>
                  <a:gd name="T70" fmla="*/ 54 w 1111"/>
                  <a:gd name="T71" fmla="*/ 208 h 417"/>
                  <a:gd name="T72" fmla="*/ 7 w 1111"/>
                  <a:gd name="T73" fmla="*/ 265 h 417"/>
                  <a:gd name="T74" fmla="*/ 680 w 1111"/>
                  <a:gd name="T75" fmla="*/ 163 h 417"/>
                  <a:gd name="T76" fmla="*/ 746 w 1111"/>
                  <a:gd name="T77" fmla="*/ 163 h 417"/>
                  <a:gd name="T78" fmla="*/ 755 w 1111"/>
                  <a:gd name="T79" fmla="*/ 197 h 417"/>
                  <a:gd name="T80" fmla="*/ 689 w 1111"/>
                  <a:gd name="T81" fmla="*/ 197 h 417"/>
                  <a:gd name="T82" fmla="*/ 680 w 1111"/>
                  <a:gd name="T83" fmla="*/ 163 h 417"/>
                  <a:gd name="T84" fmla="*/ 570 w 1111"/>
                  <a:gd name="T85" fmla="*/ 163 h 417"/>
                  <a:gd name="T86" fmla="*/ 636 w 1111"/>
                  <a:gd name="T87" fmla="*/ 163 h 417"/>
                  <a:gd name="T88" fmla="*/ 645 w 1111"/>
                  <a:gd name="T89" fmla="*/ 197 h 417"/>
                  <a:gd name="T90" fmla="*/ 579 w 1111"/>
                  <a:gd name="T91" fmla="*/ 197 h 417"/>
                  <a:gd name="T92" fmla="*/ 570 w 1111"/>
                  <a:gd name="T93" fmla="*/ 163 h 417"/>
                  <a:gd name="T94" fmla="*/ 461 w 1111"/>
                  <a:gd name="T95" fmla="*/ 163 h 417"/>
                  <a:gd name="T96" fmla="*/ 527 w 1111"/>
                  <a:gd name="T97" fmla="*/ 163 h 417"/>
                  <a:gd name="T98" fmla="*/ 536 w 1111"/>
                  <a:gd name="T99" fmla="*/ 197 h 417"/>
                  <a:gd name="T100" fmla="*/ 470 w 1111"/>
                  <a:gd name="T101" fmla="*/ 197 h 417"/>
                  <a:gd name="T102" fmla="*/ 461 w 1111"/>
                  <a:gd name="T103" fmla="*/ 163 h 417"/>
                  <a:gd name="T104" fmla="*/ 351 w 1111"/>
                  <a:gd name="T105" fmla="*/ 163 h 417"/>
                  <a:gd name="T106" fmla="*/ 417 w 1111"/>
                  <a:gd name="T107" fmla="*/ 163 h 417"/>
                  <a:gd name="T108" fmla="*/ 426 w 1111"/>
                  <a:gd name="T109" fmla="*/ 197 h 417"/>
                  <a:gd name="T110" fmla="*/ 360 w 1111"/>
                  <a:gd name="T111" fmla="*/ 197 h 417"/>
                  <a:gd name="T112" fmla="*/ 351 w 1111"/>
                  <a:gd name="T113" fmla="*/ 163 h 4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111" h="417">
                    <a:moveTo>
                      <a:pt x="7" y="265"/>
                    </a:moveTo>
                    <a:cubicBezTo>
                      <a:pt x="7" y="265"/>
                      <a:pt x="10" y="289"/>
                      <a:pt x="93" y="291"/>
                    </a:cubicBezTo>
                    <a:cubicBezTo>
                      <a:pt x="166" y="295"/>
                      <a:pt x="132" y="294"/>
                      <a:pt x="169" y="295"/>
                    </a:cubicBezTo>
                    <a:cubicBezTo>
                      <a:pt x="170" y="295"/>
                      <a:pt x="170" y="295"/>
                      <a:pt x="171" y="295"/>
                    </a:cubicBezTo>
                    <a:cubicBezTo>
                      <a:pt x="199" y="295"/>
                      <a:pt x="199" y="295"/>
                      <a:pt x="199" y="295"/>
                    </a:cubicBezTo>
                    <a:cubicBezTo>
                      <a:pt x="418" y="295"/>
                      <a:pt x="418" y="295"/>
                      <a:pt x="418" y="295"/>
                    </a:cubicBezTo>
                    <a:cubicBezTo>
                      <a:pt x="681" y="417"/>
                      <a:pt x="681" y="417"/>
                      <a:pt x="681" y="417"/>
                    </a:cubicBezTo>
                    <a:cubicBezTo>
                      <a:pt x="809" y="417"/>
                      <a:pt x="809" y="417"/>
                      <a:pt x="809" y="417"/>
                    </a:cubicBezTo>
                    <a:cubicBezTo>
                      <a:pt x="658" y="295"/>
                      <a:pt x="658" y="295"/>
                      <a:pt x="658" y="295"/>
                    </a:cubicBezTo>
                    <a:cubicBezTo>
                      <a:pt x="785" y="295"/>
                      <a:pt x="785" y="295"/>
                      <a:pt x="785" y="295"/>
                    </a:cubicBezTo>
                    <a:cubicBezTo>
                      <a:pt x="804" y="297"/>
                      <a:pt x="941" y="295"/>
                      <a:pt x="983" y="290"/>
                    </a:cubicBezTo>
                    <a:cubicBezTo>
                      <a:pt x="1025" y="195"/>
                      <a:pt x="1025" y="195"/>
                      <a:pt x="1025" y="195"/>
                    </a:cubicBezTo>
                    <a:cubicBezTo>
                      <a:pt x="1047" y="146"/>
                      <a:pt x="1047" y="146"/>
                      <a:pt x="1047" y="146"/>
                    </a:cubicBezTo>
                    <a:cubicBezTo>
                      <a:pt x="1051" y="138"/>
                      <a:pt x="1051" y="138"/>
                      <a:pt x="1051" y="138"/>
                    </a:cubicBezTo>
                    <a:cubicBezTo>
                      <a:pt x="1061" y="143"/>
                      <a:pt x="1061" y="143"/>
                      <a:pt x="1061" y="143"/>
                    </a:cubicBezTo>
                    <a:cubicBezTo>
                      <a:pt x="1109" y="143"/>
                      <a:pt x="1109" y="143"/>
                      <a:pt x="1109" y="143"/>
                    </a:cubicBezTo>
                    <a:cubicBezTo>
                      <a:pt x="1067" y="102"/>
                      <a:pt x="1067" y="102"/>
                      <a:pt x="1067" y="102"/>
                    </a:cubicBezTo>
                    <a:cubicBezTo>
                      <a:pt x="1071" y="93"/>
                      <a:pt x="1071" y="93"/>
                      <a:pt x="1071" y="93"/>
                    </a:cubicBezTo>
                    <a:cubicBezTo>
                      <a:pt x="1107" y="12"/>
                      <a:pt x="1107" y="12"/>
                      <a:pt x="1107" y="12"/>
                    </a:cubicBezTo>
                    <a:cubicBezTo>
                      <a:pt x="1111" y="0"/>
                      <a:pt x="1111" y="0"/>
                      <a:pt x="1111" y="0"/>
                    </a:cubicBezTo>
                    <a:cubicBezTo>
                      <a:pt x="1024" y="0"/>
                      <a:pt x="1024" y="0"/>
                      <a:pt x="1024" y="0"/>
                    </a:cubicBezTo>
                    <a:cubicBezTo>
                      <a:pt x="978" y="42"/>
                      <a:pt x="978" y="42"/>
                      <a:pt x="978" y="42"/>
                    </a:cubicBezTo>
                    <a:cubicBezTo>
                      <a:pt x="950" y="69"/>
                      <a:pt x="950" y="69"/>
                      <a:pt x="950" y="69"/>
                    </a:cubicBezTo>
                    <a:cubicBezTo>
                      <a:pt x="895" y="122"/>
                      <a:pt x="895" y="122"/>
                      <a:pt x="895" y="122"/>
                    </a:cubicBezTo>
                    <a:cubicBezTo>
                      <a:pt x="570" y="122"/>
                      <a:pt x="570" y="122"/>
                      <a:pt x="570" y="122"/>
                    </a:cubicBezTo>
                    <a:cubicBezTo>
                      <a:pt x="608" y="54"/>
                      <a:pt x="608" y="54"/>
                      <a:pt x="608" y="54"/>
                    </a:cubicBezTo>
                    <a:cubicBezTo>
                      <a:pt x="514" y="54"/>
                      <a:pt x="514" y="54"/>
                      <a:pt x="514" y="54"/>
                    </a:cubicBezTo>
                    <a:cubicBezTo>
                      <a:pt x="411" y="122"/>
                      <a:pt x="411" y="122"/>
                      <a:pt x="411" y="122"/>
                    </a:cubicBezTo>
                    <a:cubicBezTo>
                      <a:pt x="244" y="122"/>
                      <a:pt x="244" y="122"/>
                      <a:pt x="244" y="122"/>
                    </a:cubicBezTo>
                    <a:cubicBezTo>
                      <a:pt x="228" y="122"/>
                      <a:pt x="203" y="127"/>
                      <a:pt x="179" y="135"/>
                    </a:cubicBezTo>
                    <a:cubicBezTo>
                      <a:pt x="195" y="133"/>
                      <a:pt x="208" y="134"/>
                      <a:pt x="208" y="149"/>
                    </a:cubicBezTo>
                    <a:cubicBezTo>
                      <a:pt x="208" y="176"/>
                      <a:pt x="187" y="197"/>
                      <a:pt x="161" y="197"/>
                    </a:cubicBezTo>
                    <a:cubicBezTo>
                      <a:pt x="113" y="197"/>
                      <a:pt x="113" y="197"/>
                      <a:pt x="113" y="197"/>
                    </a:cubicBezTo>
                    <a:cubicBezTo>
                      <a:pt x="98" y="197"/>
                      <a:pt x="98" y="197"/>
                      <a:pt x="98" y="197"/>
                    </a:cubicBezTo>
                    <a:cubicBezTo>
                      <a:pt x="94" y="197"/>
                      <a:pt x="90" y="197"/>
                      <a:pt x="87" y="198"/>
                    </a:cubicBezTo>
                    <a:cubicBezTo>
                      <a:pt x="82" y="199"/>
                      <a:pt x="70" y="202"/>
                      <a:pt x="54" y="208"/>
                    </a:cubicBezTo>
                    <a:cubicBezTo>
                      <a:pt x="0" y="232"/>
                      <a:pt x="6" y="252"/>
                      <a:pt x="7" y="265"/>
                    </a:cubicBezTo>
                    <a:moveTo>
                      <a:pt x="680" y="163"/>
                    </a:moveTo>
                    <a:cubicBezTo>
                      <a:pt x="746" y="163"/>
                      <a:pt x="746" y="163"/>
                      <a:pt x="746" y="163"/>
                    </a:cubicBezTo>
                    <a:cubicBezTo>
                      <a:pt x="755" y="197"/>
                      <a:pt x="755" y="197"/>
                      <a:pt x="755" y="197"/>
                    </a:cubicBezTo>
                    <a:cubicBezTo>
                      <a:pt x="689" y="197"/>
                      <a:pt x="689" y="197"/>
                      <a:pt x="689" y="197"/>
                    </a:cubicBezTo>
                    <a:lnTo>
                      <a:pt x="680" y="163"/>
                    </a:lnTo>
                    <a:close/>
                    <a:moveTo>
                      <a:pt x="570" y="163"/>
                    </a:moveTo>
                    <a:cubicBezTo>
                      <a:pt x="636" y="163"/>
                      <a:pt x="636" y="163"/>
                      <a:pt x="636" y="163"/>
                    </a:cubicBezTo>
                    <a:cubicBezTo>
                      <a:pt x="645" y="197"/>
                      <a:pt x="645" y="197"/>
                      <a:pt x="645" y="197"/>
                    </a:cubicBezTo>
                    <a:cubicBezTo>
                      <a:pt x="579" y="197"/>
                      <a:pt x="579" y="197"/>
                      <a:pt x="579" y="197"/>
                    </a:cubicBezTo>
                    <a:lnTo>
                      <a:pt x="570" y="163"/>
                    </a:lnTo>
                    <a:close/>
                    <a:moveTo>
                      <a:pt x="461" y="163"/>
                    </a:moveTo>
                    <a:cubicBezTo>
                      <a:pt x="527" y="163"/>
                      <a:pt x="527" y="163"/>
                      <a:pt x="527" y="163"/>
                    </a:cubicBezTo>
                    <a:cubicBezTo>
                      <a:pt x="536" y="197"/>
                      <a:pt x="536" y="197"/>
                      <a:pt x="536" y="197"/>
                    </a:cubicBezTo>
                    <a:cubicBezTo>
                      <a:pt x="470" y="197"/>
                      <a:pt x="470" y="197"/>
                      <a:pt x="470" y="197"/>
                    </a:cubicBezTo>
                    <a:lnTo>
                      <a:pt x="461" y="163"/>
                    </a:lnTo>
                    <a:close/>
                    <a:moveTo>
                      <a:pt x="351" y="163"/>
                    </a:moveTo>
                    <a:cubicBezTo>
                      <a:pt x="417" y="163"/>
                      <a:pt x="417" y="163"/>
                      <a:pt x="417" y="163"/>
                    </a:cubicBezTo>
                    <a:cubicBezTo>
                      <a:pt x="426" y="197"/>
                      <a:pt x="426" y="197"/>
                      <a:pt x="426" y="197"/>
                    </a:cubicBezTo>
                    <a:cubicBezTo>
                      <a:pt x="360" y="197"/>
                      <a:pt x="360" y="197"/>
                      <a:pt x="360" y="197"/>
                    </a:cubicBezTo>
                    <a:lnTo>
                      <a:pt x="351" y="163"/>
                    </a:lnTo>
                    <a:close/>
                  </a:path>
                </a:pathLst>
              </a:custGeom>
              <a:solidFill>
                <a:srgbClr val="F8FCE0"/>
              </a:solidFill>
              <a:ln>
                <a:noFill/>
              </a:ln>
              <a:effectLst>
                <a:outerShdw blurRad="190500" dist="139700" dir="2700000" sx="102000" sy="102000" algn="tl" rotWithShape="0">
                  <a:prstClr val="black">
                    <a:alpha val="27000"/>
                  </a:prstClr>
                </a:outerShdw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" name="Freeform 102"/>
              <p:cNvSpPr>
                <a:spLocks/>
              </p:cNvSpPr>
              <p:nvPr/>
            </p:nvSpPr>
            <p:spPr bwMode="auto">
              <a:xfrm>
                <a:off x="4806950" y="3509963"/>
                <a:ext cx="349250" cy="165100"/>
              </a:xfrm>
              <a:custGeom>
                <a:avLst/>
                <a:gdLst>
                  <a:gd name="T0" fmla="*/ 0 w 163"/>
                  <a:gd name="T1" fmla="*/ 0 h 77"/>
                  <a:gd name="T2" fmla="*/ 9 w 163"/>
                  <a:gd name="T3" fmla="*/ 38 h 77"/>
                  <a:gd name="T4" fmla="*/ 9 w 163"/>
                  <a:gd name="T5" fmla="*/ 50 h 77"/>
                  <a:gd name="T6" fmla="*/ 0 w 163"/>
                  <a:gd name="T7" fmla="*/ 77 h 77"/>
                  <a:gd name="T8" fmla="*/ 153 w 163"/>
                  <a:gd name="T9" fmla="*/ 50 h 77"/>
                  <a:gd name="T10" fmla="*/ 160 w 163"/>
                  <a:gd name="T11" fmla="*/ 45 h 77"/>
                  <a:gd name="T12" fmla="*/ 163 w 163"/>
                  <a:gd name="T13" fmla="*/ 38 h 77"/>
                  <a:gd name="T14" fmla="*/ 163 w 163"/>
                  <a:gd name="T15" fmla="*/ 38 h 77"/>
                  <a:gd name="T16" fmla="*/ 0 w 163"/>
                  <a:gd name="T17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3" h="77">
                    <a:moveTo>
                      <a:pt x="0" y="0"/>
                    </a:moveTo>
                    <a:cubicBezTo>
                      <a:pt x="6" y="8"/>
                      <a:pt x="9" y="22"/>
                      <a:pt x="9" y="38"/>
                    </a:cubicBezTo>
                    <a:cubicBezTo>
                      <a:pt x="9" y="42"/>
                      <a:pt x="9" y="46"/>
                      <a:pt x="9" y="50"/>
                    </a:cubicBezTo>
                    <a:cubicBezTo>
                      <a:pt x="7" y="61"/>
                      <a:pt x="4" y="70"/>
                      <a:pt x="0" y="77"/>
                    </a:cubicBezTo>
                    <a:cubicBezTo>
                      <a:pt x="75" y="75"/>
                      <a:pt x="131" y="64"/>
                      <a:pt x="153" y="50"/>
                    </a:cubicBezTo>
                    <a:cubicBezTo>
                      <a:pt x="156" y="49"/>
                      <a:pt x="158" y="47"/>
                      <a:pt x="160" y="45"/>
                    </a:cubicBezTo>
                    <a:cubicBezTo>
                      <a:pt x="162" y="43"/>
                      <a:pt x="163" y="40"/>
                      <a:pt x="163" y="38"/>
                    </a:cubicBezTo>
                    <a:cubicBezTo>
                      <a:pt x="163" y="38"/>
                      <a:pt x="163" y="38"/>
                      <a:pt x="163" y="38"/>
                    </a:cubicBezTo>
                    <a:cubicBezTo>
                      <a:pt x="162" y="20"/>
                      <a:pt x="96" y="1"/>
                      <a:pt x="0" y="0"/>
                    </a:cubicBezTo>
                  </a:path>
                </a:pathLst>
              </a:custGeom>
              <a:solidFill>
                <a:srgbClr val="3D9898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" name="Freeform 103"/>
              <p:cNvSpPr>
                <a:spLocks/>
              </p:cNvSpPr>
              <p:nvPr/>
            </p:nvSpPr>
            <p:spPr bwMode="auto">
              <a:xfrm>
                <a:off x="4775200" y="3509963"/>
                <a:ext cx="61913" cy="165100"/>
              </a:xfrm>
              <a:custGeom>
                <a:avLst/>
                <a:gdLst>
                  <a:gd name="T0" fmla="*/ 28 w 29"/>
                  <a:gd name="T1" fmla="*/ 50 h 77"/>
                  <a:gd name="T2" fmla="*/ 29 w 29"/>
                  <a:gd name="T3" fmla="*/ 38 h 77"/>
                  <a:gd name="T4" fmla="*/ 18 w 29"/>
                  <a:gd name="T5" fmla="*/ 2 h 77"/>
                  <a:gd name="T6" fmla="*/ 14 w 29"/>
                  <a:gd name="T7" fmla="*/ 0 h 77"/>
                  <a:gd name="T8" fmla="*/ 14 w 29"/>
                  <a:gd name="T9" fmla="*/ 0 h 77"/>
                  <a:gd name="T10" fmla="*/ 9 w 29"/>
                  <a:gd name="T11" fmla="*/ 3 h 77"/>
                  <a:gd name="T12" fmla="*/ 0 w 29"/>
                  <a:gd name="T13" fmla="*/ 38 h 77"/>
                  <a:gd name="T14" fmla="*/ 1 w 29"/>
                  <a:gd name="T15" fmla="*/ 50 h 77"/>
                  <a:gd name="T16" fmla="*/ 9 w 29"/>
                  <a:gd name="T17" fmla="*/ 73 h 77"/>
                  <a:gd name="T18" fmla="*/ 14 w 29"/>
                  <a:gd name="T19" fmla="*/ 77 h 77"/>
                  <a:gd name="T20" fmla="*/ 14 w 29"/>
                  <a:gd name="T21" fmla="*/ 77 h 77"/>
                  <a:gd name="T22" fmla="*/ 18 w 29"/>
                  <a:gd name="T23" fmla="*/ 75 h 77"/>
                  <a:gd name="T24" fmla="*/ 28 w 29"/>
                  <a:gd name="T25" fmla="*/ 5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8" y="50"/>
                    </a:moveTo>
                    <a:cubicBezTo>
                      <a:pt x="28" y="47"/>
                      <a:pt x="29" y="43"/>
                      <a:pt x="29" y="38"/>
                    </a:cubicBezTo>
                    <a:cubicBezTo>
                      <a:pt x="29" y="20"/>
                      <a:pt x="23" y="7"/>
                      <a:pt x="18" y="2"/>
                    </a:cubicBezTo>
                    <a:cubicBezTo>
                      <a:pt x="17" y="0"/>
                      <a:pt x="16" y="0"/>
                      <a:pt x="14" y="0"/>
                    </a:cubicBezTo>
                    <a:cubicBezTo>
                      <a:pt x="14" y="0"/>
                      <a:pt x="14" y="0"/>
                      <a:pt x="14" y="0"/>
                    </a:cubicBezTo>
                    <a:cubicBezTo>
                      <a:pt x="12" y="0"/>
                      <a:pt x="11" y="1"/>
                      <a:pt x="9" y="3"/>
                    </a:cubicBezTo>
                    <a:cubicBezTo>
                      <a:pt x="5" y="9"/>
                      <a:pt x="0" y="21"/>
                      <a:pt x="0" y="38"/>
                    </a:cubicBezTo>
                    <a:cubicBezTo>
                      <a:pt x="0" y="43"/>
                      <a:pt x="0" y="47"/>
                      <a:pt x="1" y="50"/>
                    </a:cubicBezTo>
                    <a:cubicBezTo>
                      <a:pt x="2" y="61"/>
                      <a:pt x="6" y="69"/>
                      <a:pt x="9" y="73"/>
                    </a:cubicBezTo>
                    <a:cubicBezTo>
                      <a:pt x="11" y="75"/>
                      <a:pt x="12" y="76"/>
                      <a:pt x="14" y="77"/>
                    </a:cubicBezTo>
                    <a:cubicBezTo>
                      <a:pt x="14" y="77"/>
                      <a:pt x="14" y="77"/>
                      <a:pt x="14" y="77"/>
                    </a:cubicBezTo>
                    <a:cubicBezTo>
                      <a:pt x="16" y="77"/>
                      <a:pt x="17" y="76"/>
                      <a:pt x="18" y="75"/>
                    </a:cubicBezTo>
                    <a:cubicBezTo>
                      <a:pt x="22" y="71"/>
                      <a:pt x="26" y="62"/>
                      <a:pt x="28" y="50"/>
                    </a:cubicBezTo>
                  </a:path>
                </a:pathLst>
              </a:custGeom>
              <a:solidFill>
                <a:srgbClr val="9EDDDB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" name="Freeform 104"/>
              <p:cNvSpPr>
                <a:spLocks/>
              </p:cNvSpPr>
              <p:nvPr/>
            </p:nvSpPr>
            <p:spPr bwMode="auto">
              <a:xfrm>
                <a:off x="3929063" y="3100388"/>
                <a:ext cx="422275" cy="146050"/>
              </a:xfrm>
              <a:custGeom>
                <a:avLst/>
                <a:gdLst>
                  <a:gd name="T0" fmla="*/ 214 w 266"/>
                  <a:gd name="T1" fmla="*/ 92 h 92"/>
                  <a:gd name="T2" fmla="*/ 266 w 266"/>
                  <a:gd name="T3" fmla="*/ 0 h 92"/>
                  <a:gd name="T4" fmla="*/ 138 w 266"/>
                  <a:gd name="T5" fmla="*/ 0 h 92"/>
                  <a:gd name="T6" fmla="*/ 0 w 266"/>
                  <a:gd name="T7" fmla="*/ 92 h 92"/>
                  <a:gd name="T8" fmla="*/ 214 w 266"/>
                  <a:gd name="T9" fmla="*/ 92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6" h="92">
                    <a:moveTo>
                      <a:pt x="214" y="92"/>
                    </a:moveTo>
                    <a:lnTo>
                      <a:pt x="266" y="0"/>
                    </a:lnTo>
                    <a:lnTo>
                      <a:pt x="138" y="0"/>
                    </a:lnTo>
                    <a:lnTo>
                      <a:pt x="0" y="92"/>
                    </a:lnTo>
                    <a:lnTo>
                      <a:pt x="214" y="92"/>
                    </a:lnTo>
                    <a:close/>
                  </a:path>
                </a:pathLst>
              </a:custGeom>
              <a:solidFill>
                <a:srgbClr val="3D9898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" name="Freeform 105"/>
              <p:cNvSpPr>
                <a:spLocks/>
              </p:cNvSpPr>
              <p:nvPr/>
            </p:nvSpPr>
            <p:spPr bwMode="auto">
              <a:xfrm>
                <a:off x="3929063" y="3100388"/>
                <a:ext cx="422275" cy="146050"/>
              </a:xfrm>
              <a:custGeom>
                <a:avLst/>
                <a:gdLst>
                  <a:gd name="T0" fmla="*/ 214 w 266"/>
                  <a:gd name="T1" fmla="*/ 92 h 92"/>
                  <a:gd name="T2" fmla="*/ 266 w 266"/>
                  <a:gd name="T3" fmla="*/ 0 h 92"/>
                  <a:gd name="T4" fmla="*/ 138 w 266"/>
                  <a:gd name="T5" fmla="*/ 0 h 92"/>
                  <a:gd name="T6" fmla="*/ 0 w 266"/>
                  <a:gd name="T7" fmla="*/ 92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66" h="92">
                    <a:moveTo>
                      <a:pt x="214" y="92"/>
                    </a:moveTo>
                    <a:lnTo>
                      <a:pt x="266" y="0"/>
                    </a:lnTo>
                    <a:lnTo>
                      <a:pt x="138" y="0"/>
                    </a:lnTo>
                    <a:lnTo>
                      <a:pt x="0" y="92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" name="Freeform 106"/>
              <p:cNvSpPr>
                <a:spLocks/>
              </p:cNvSpPr>
              <p:nvPr/>
            </p:nvSpPr>
            <p:spPr bwMode="auto">
              <a:xfrm>
                <a:off x="3230563" y="3268663"/>
                <a:ext cx="265113" cy="139700"/>
              </a:xfrm>
              <a:custGeom>
                <a:avLst/>
                <a:gdLst>
                  <a:gd name="T0" fmla="*/ 94 w 124"/>
                  <a:gd name="T1" fmla="*/ 1 h 65"/>
                  <a:gd name="T2" fmla="*/ 124 w 124"/>
                  <a:gd name="T3" fmla="*/ 16 h 65"/>
                  <a:gd name="T4" fmla="*/ 75 w 124"/>
                  <a:gd name="T5" fmla="*/ 64 h 65"/>
                  <a:gd name="T6" fmla="*/ 27 w 124"/>
                  <a:gd name="T7" fmla="*/ 64 h 65"/>
                  <a:gd name="T8" fmla="*/ 13 w 124"/>
                  <a:gd name="T9" fmla="*/ 64 h 65"/>
                  <a:gd name="T10" fmla="*/ 0 w 124"/>
                  <a:gd name="T11" fmla="*/ 65 h 65"/>
                  <a:gd name="T12" fmla="*/ 94 w 124"/>
                  <a:gd name="T13" fmla="*/ 1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4" h="65">
                    <a:moveTo>
                      <a:pt x="94" y="1"/>
                    </a:moveTo>
                    <a:cubicBezTo>
                      <a:pt x="111" y="0"/>
                      <a:pt x="124" y="1"/>
                      <a:pt x="124" y="16"/>
                    </a:cubicBezTo>
                    <a:cubicBezTo>
                      <a:pt x="124" y="42"/>
                      <a:pt x="102" y="64"/>
                      <a:pt x="75" y="64"/>
                    </a:cubicBezTo>
                    <a:cubicBezTo>
                      <a:pt x="27" y="64"/>
                      <a:pt x="27" y="64"/>
                      <a:pt x="27" y="64"/>
                    </a:cubicBezTo>
                    <a:cubicBezTo>
                      <a:pt x="13" y="64"/>
                      <a:pt x="13" y="64"/>
                      <a:pt x="13" y="64"/>
                    </a:cubicBezTo>
                    <a:cubicBezTo>
                      <a:pt x="9" y="64"/>
                      <a:pt x="4" y="65"/>
                      <a:pt x="0" y="65"/>
                    </a:cubicBezTo>
                    <a:cubicBezTo>
                      <a:pt x="0" y="65"/>
                      <a:pt x="25" y="12"/>
                      <a:pt x="94" y="1"/>
                    </a:cubicBezTo>
                  </a:path>
                </a:pathLst>
              </a:custGeom>
              <a:solidFill>
                <a:srgbClr val="9EDDDB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5" name="组合 36"/>
            <p:cNvGrpSpPr/>
            <p:nvPr/>
          </p:nvGrpSpPr>
          <p:grpSpPr>
            <a:xfrm>
              <a:off x="8185150" y="3633788"/>
              <a:ext cx="469900" cy="422275"/>
              <a:chOff x="8185150" y="3633788"/>
              <a:chExt cx="469900" cy="422275"/>
            </a:xfrm>
          </p:grpSpPr>
          <p:sp>
            <p:nvSpPr>
              <p:cNvPr id="50" name="Rectangle 107"/>
              <p:cNvSpPr>
                <a:spLocks noChangeArrowheads="1"/>
              </p:cNvSpPr>
              <p:nvPr/>
            </p:nvSpPr>
            <p:spPr bwMode="auto">
              <a:xfrm>
                <a:off x="8274050" y="3824288"/>
                <a:ext cx="31750" cy="17463"/>
              </a:xfrm>
              <a:prstGeom prst="rect">
                <a:avLst/>
              </a:prstGeom>
              <a:solidFill>
                <a:srgbClr val="F8FCE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" name="Freeform 108"/>
              <p:cNvSpPr>
                <a:spLocks/>
              </p:cNvSpPr>
              <p:nvPr/>
            </p:nvSpPr>
            <p:spPr bwMode="auto">
              <a:xfrm>
                <a:off x="8185150" y="3789363"/>
                <a:ext cx="469900" cy="85725"/>
              </a:xfrm>
              <a:custGeom>
                <a:avLst/>
                <a:gdLst>
                  <a:gd name="T0" fmla="*/ 213 w 219"/>
                  <a:gd name="T1" fmla="*/ 28 h 40"/>
                  <a:gd name="T2" fmla="*/ 29 w 219"/>
                  <a:gd name="T3" fmla="*/ 28 h 40"/>
                  <a:gd name="T4" fmla="*/ 29 w 219"/>
                  <a:gd name="T5" fmla="*/ 15 h 40"/>
                  <a:gd name="T6" fmla="*/ 40 w 219"/>
                  <a:gd name="T7" fmla="*/ 11 h 40"/>
                  <a:gd name="T8" fmla="*/ 42 w 219"/>
                  <a:gd name="T9" fmla="*/ 12 h 40"/>
                  <a:gd name="T10" fmla="*/ 54 w 219"/>
                  <a:gd name="T11" fmla="*/ 12 h 40"/>
                  <a:gd name="T12" fmla="*/ 40 w 219"/>
                  <a:gd name="T13" fmla="*/ 0 h 40"/>
                  <a:gd name="T14" fmla="*/ 17 w 219"/>
                  <a:gd name="T15" fmla="*/ 13 h 40"/>
                  <a:gd name="T16" fmla="*/ 17 w 219"/>
                  <a:gd name="T17" fmla="*/ 28 h 40"/>
                  <a:gd name="T18" fmla="*/ 5 w 219"/>
                  <a:gd name="T19" fmla="*/ 28 h 40"/>
                  <a:gd name="T20" fmla="*/ 0 w 219"/>
                  <a:gd name="T21" fmla="*/ 34 h 40"/>
                  <a:gd name="T22" fmla="*/ 5 w 219"/>
                  <a:gd name="T23" fmla="*/ 40 h 40"/>
                  <a:gd name="T24" fmla="*/ 213 w 219"/>
                  <a:gd name="T25" fmla="*/ 40 h 40"/>
                  <a:gd name="T26" fmla="*/ 219 w 219"/>
                  <a:gd name="T27" fmla="*/ 34 h 40"/>
                  <a:gd name="T28" fmla="*/ 213 w 219"/>
                  <a:gd name="T29" fmla="*/ 28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19" h="40">
                    <a:moveTo>
                      <a:pt x="213" y="28"/>
                    </a:moveTo>
                    <a:cubicBezTo>
                      <a:pt x="29" y="28"/>
                      <a:pt x="29" y="28"/>
                      <a:pt x="29" y="28"/>
                    </a:cubicBezTo>
                    <a:cubicBezTo>
                      <a:pt x="29" y="15"/>
                      <a:pt x="29" y="15"/>
                      <a:pt x="29" y="15"/>
                    </a:cubicBezTo>
                    <a:cubicBezTo>
                      <a:pt x="31" y="13"/>
                      <a:pt x="37" y="11"/>
                      <a:pt x="40" y="11"/>
                    </a:cubicBezTo>
                    <a:cubicBezTo>
                      <a:pt x="40" y="11"/>
                      <a:pt x="41" y="12"/>
                      <a:pt x="42" y="12"/>
                    </a:cubicBezTo>
                    <a:cubicBezTo>
                      <a:pt x="54" y="12"/>
                      <a:pt x="54" y="12"/>
                      <a:pt x="54" y="12"/>
                    </a:cubicBezTo>
                    <a:cubicBezTo>
                      <a:pt x="53" y="5"/>
                      <a:pt x="47" y="0"/>
                      <a:pt x="40" y="0"/>
                    </a:cubicBezTo>
                    <a:cubicBezTo>
                      <a:pt x="37" y="0"/>
                      <a:pt x="17" y="3"/>
                      <a:pt x="17" y="13"/>
                    </a:cubicBezTo>
                    <a:cubicBezTo>
                      <a:pt x="17" y="28"/>
                      <a:pt x="17" y="28"/>
                      <a:pt x="17" y="28"/>
                    </a:cubicBezTo>
                    <a:cubicBezTo>
                      <a:pt x="5" y="28"/>
                      <a:pt x="5" y="28"/>
                      <a:pt x="5" y="28"/>
                    </a:cubicBezTo>
                    <a:cubicBezTo>
                      <a:pt x="2" y="28"/>
                      <a:pt x="0" y="31"/>
                      <a:pt x="0" y="34"/>
                    </a:cubicBezTo>
                    <a:cubicBezTo>
                      <a:pt x="0" y="37"/>
                      <a:pt x="2" y="40"/>
                      <a:pt x="5" y="40"/>
                    </a:cubicBezTo>
                    <a:cubicBezTo>
                      <a:pt x="213" y="40"/>
                      <a:pt x="213" y="40"/>
                      <a:pt x="213" y="40"/>
                    </a:cubicBezTo>
                    <a:cubicBezTo>
                      <a:pt x="216" y="40"/>
                      <a:pt x="219" y="37"/>
                      <a:pt x="219" y="34"/>
                    </a:cubicBezTo>
                    <a:cubicBezTo>
                      <a:pt x="219" y="31"/>
                      <a:pt x="216" y="28"/>
                      <a:pt x="213" y="28"/>
                    </a:cubicBezTo>
                  </a:path>
                </a:pathLst>
              </a:custGeom>
              <a:solidFill>
                <a:srgbClr val="F8FCE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" name="Freeform 109"/>
              <p:cNvSpPr>
                <a:spLocks/>
              </p:cNvSpPr>
              <p:nvPr/>
            </p:nvSpPr>
            <p:spPr bwMode="auto">
              <a:xfrm>
                <a:off x="8188325" y="3887788"/>
                <a:ext cx="460375" cy="168275"/>
              </a:xfrm>
              <a:custGeom>
                <a:avLst/>
                <a:gdLst>
                  <a:gd name="T0" fmla="*/ 0 w 215"/>
                  <a:gd name="T1" fmla="*/ 1 h 78"/>
                  <a:gd name="T2" fmla="*/ 12 w 215"/>
                  <a:gd name="T3" fmla="*/ 19 h 78"/>
                  <a:gd name="T4" fmla="*/ 36 w 215"/>
                  <a:gd name="T5" fmla="*/ 62 h 78"/>
                  <a:gd name="T6" fmla="*/ 36 w 215"/>
                  <a:gd name="T7" fmla="*/ 62 h 78"/>
                  <a:gd name="T8" fmla="*/ 35 w 215"/>
                  <a:gd name="T9" fmla="*/ 75 h 78"/>
                  <a:gd name="T10" fmla="*/ 38 w 215"/>
                  <a:gd name="T11" fmla="*/ 77 h 78"/>
                  <a:gd name="T12" fmla="*/ 49 w 215"/>
                  <a:gd name="T13" fmla="*/ 70 h 78"/>
                  <a:gd name="T14" fmla="*/ 52 w 215"/>
                  <a:gd name="T15" fmla="*/ 68 h 78"/>
                  <a:gd name="T16" fmla="*/ 103 w 215"/>
                  <a:gd name="T17" fmla="*/ 73 h 78"/>
                  <a:gd name="T18" fmla="*/ 103 w 215"/>
                  <a:gd name="T19" fmla="*/ 73 h 78"/>
                  <a:gd name="T20" fmla="*/ 107 w 215"/>
                  <a:gd name="T21" fmla="*/ 73 h 78"/>
                  <a:gd name="T22" fmla="*/ 112 w 215"/>
                  <a:gd name="T23" fmla="*/ 73 h 78"/>
                  <a:gd name="T24" fmla="*/ 111 w 215"/>
                  <a:gd name="T25" fmla="*/ 73 h 78"/>
                  <a:gd name="T26" fmla="*/ 163 w 215"/>
                  <a:gd name="T27" fmla="*/ 67 h 78"/>
                  <a:gd name="T28" fmla="*/ 166 w 215"/>
                  <a:gd name="T29" fmla="*/ 70 h 78"/>
                  <a:gd name="T30" fmla="*/ 177 w 215"/>
                  <a:gd name="T31" fmla="*/ 77 h 78"/>
                  <a:gd name="T32" fmla="*/ 180 w 215"/>
                  <a:gd name="T33" fmla="*/ 75 h 78"/>
                  <a:gd name="T34" fmla="*/ 180 w 215"/>
                  <a:gd name="T35" fmla="*/ 62 h 78"/>
                  <a:gd name="T36" fmla="*/ 179 w 215"/>
                  <a:gd name="T37" fmla="*/ 62 h 78"/>
                  <a:gd name="T38" fmla="*/ 204 w 215"/>
                  <a:gd name="T39" fmla="*/ 19 h 78"/>
                  <a:gd name="T40" fmla="*/ 215 w 215"/>
                  <a:gd name="T41" fmla="*/ 1 h 78"/>
                  <a:gd name="T42" fmla="*/ 106 w 215"/>
                  <a:gd name="T43" fmla="*/ 0 h 78"/>
                  <a:gd name="T44" fmla="*/ 0 w 215"/>
                  <a:gd name="T45" fmla="*/ 1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15" h="78">
                    <a:moveTo>
                      <a:pt x="0" y="1"/>
                    </a:moveTo>
                    <a:cubicBezTo>
                      <a:pt x="0" y="1"/>
                      <a:pt x="7" y="4"/>
                      <a:pt x="12" y="19"/>
                    </a:cubicBezTo>
                    <a:cubicBezTo>
                      <a:pt x="15" y="29"/>
                      <a:pt x="8" y="49"/>
                      <a:pt x="36" y="62"/>
                    </a:cubicBezTo>
                    <a:cubicBezTo>
                      <a:pt x="36" y="62"/>
                      <a:pt x="36" y="62"/>
                      <a:pt x="36" y="62"/>
                    </a:cubicBezTo>
                    <a:cubicBezTo>
                      <a:pt x="35" y="75"/>
                      <a:pt x="35" y="75"/>
                      <a:pt x="35" y="75"/>
                    </a:cubicBezTo>
                    <a:cubicBezTo>
                      <a:pt x="35" y="77"/>
                      <a:pt x="36" y="78"/>
                      <a:pt x="38" y="77"/>
                    </a:cubicBezTo>
                    <a:cubicBezTo>
                      <a:pt x="49" y="70"/>
                      <a:pt x="49" y="70"/>
                      <a:pt x="49" y="70"/>
                    </a:cubicBezTo>
                    <a:cubicBezTo>
                      <a:pt x="50" y="69"/>
                      <a:pt x="51" y="69"/>
                      <a:pt x="52" y="68"/>
                    </a:cubicBezTo>
                    <a:cubicBezTo>
                      <a:pt x="65" y="71"/>
                      <a:pt x="81" y="73"/>
                      <a:pt x="103" y="73"/>
                    </a:cubicBezTo>
                    <a:cubicBezTo>
                      <a:pt x="103" y="73"/>
                      <a:pt x="103" y="73"/>
                      <a:pt x="103" y="73"/>
                    </a:cubicBezTo>
                    <a:cubicBezTo>
                      <a:pt x="104" y="73"/>
                      <a:pt x="106" y="73"/>
                      <a:pt x="107" y="73"/>
                    </a:cubicBezTo>
                    <a:cubicBezTo>
                      <a:pt x="109" y="73"/>
                      <a:pt x="110" y="73"/>
                      <a:pt x="112" y="73"/>
                    </a:cubicBezTo>
                    <a:cubicBezTo>
                      <a:pt x="111" y="73"/>
                      <a:pt x="111" y="73"/>
                      <a:pt x="111" y="73"/>
                    </a:cubicBezTo>
                    <a:cubicBezTo>
                      <a:pt x="133" y="73"/>
                      <a:pt x="150" y="70"/>
                      <a:pt x="163" y="67"/>
                    </a:cubicBezTo>
                    <a:cubicBezTo>
                      <a:pt x="164" y="68"/>
                      <a:pt x="165" y="69"/>
                      <a:pt x="166" y="70"/>
                    </a:cubicBezTo>
                    <a:cubicBezTo>
                      <a:pt x="177" y="77"/>
                      <a:pt x="177" y="77"/>
                      <a:pt x="177" y="77"/>
                    </a:cubicBezTo>
                    <a:cubicBezTo>
                      <a:pt x="179" y="78"/>
                      <a:pt x="180" y="77"/>
                      <a:pt x="180" y="75"/>
                    </a:cubicBezTo>
                    <a:cubicBezTo>
                      <a:pt x="180" y="62"/>
                      <a:pt x="180" y="62"/>
                      <a:pt x="180" y="62"/>
                    </a:cubicBezTo>
                    <a:cubicBezTo>
                      <a:pt x="180" y="62"/>
                      <a:pt x="179" y="62"/>
                      <a:pt x="179" y="62"/>
                    </a:cubicBezTo>
                    <a:cubicBezTo>
                      <a:pt x="206" y="49"/>
                      <a:pt x="201" y="29"/>
                      <a:pt x="204" y="19"/>
                    </a:cubicBezTo>
                    <a:cubicBezTo>
                      <a:pt x="208" y="4"/>
                      <a:pt x="215" y="1"/>
                      <a:pt x="215" y="1"/>
                    </a:cubicBezTo>
                    <a:cubicBezTo>
                      <a:pt x="106" y="0"/>
                      <a:pt x="106" y="0"/>
                      <a:pt x="106" y="0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8FCE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" name="Freeform 110"/>
              <p:cNvSpPr>
                <a:spLocks/>
              </p:cNvSpPr>
              <p:nvPr/>
            </p:nvSpPr>
            <p:spPr bwMode="auto">
              <a:xfrm>
                <a:off x="8347075" y="3749675"/>
                <a:ext cx="23813" cy="14288"/>
              </a:xfrm>
              <a:custGeom>
                <a:avLst/>
                <a:gdLst>
                  <a:gd name="T0" fmla="*/ 0 w 11"/>
                  <a:gd name="T1" fmla="*/ 5 h 7"/>
                  <a:gd name="T2" fmla="*/ 4 w 11"/>
                  <a:gd name="T3" fmla="*/ 7 h 7"/>
                  <a:gd name="T4" fmla="*/ 11 w 11"/>
                  <a:gd name="T5" fmla="*/ 0 h 7"/>
                  <a:gd name="T6" fmla="*/ 5 w 11"/>
                  <a:gd name="T7" fmla="*/ 0 h 7"/>
                  <a:gd name="T8" fmla="*/ 0 w 11"/>
                  <a:gd name="T9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7">
                    <a:moveTo>
                      <a:pt x="0" y="5"/>
                    </a:moveTo>
                    <a:cubicBezTo>
                      <a:pt x="1" y="6"/>
                      <a:pt x="2" y="7"/>
                      <a:pt x="4" y="7"/>
                    </a:cubicBezTo>
                    <a:cubicBezTo>
                      <a:pt x="7" y="7"/>
                      <a:pt x="10" y="4"/>
                      <a:pt x="11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4" y="2"/>
                      <a:pt x="2" y="4"/>
                      <a:pt x="0" y="5"/>
                    </a:cubicBezTo>
                  </a:path>
                </a:pathLst>
              </a:custGeom>
              <a:solidFill>
                <a:srgbClr val="F8FCE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" name="Freeform 111"/>
              <p:cNvSpPr>
                <a:spLocks/>
              </p:cNvSpPr>
              <p:nvPr/>
            </p:nvSpPr>
            <p:spPr bwMode="auto">
              <a:xfrm>
                <a:off x="8347075" y="3725863"/>
                <a:ext cx="23813" cy="14288"/>
              </a:xfrm>
              <a:custGeom>
                <a:avLst/>
                <a:gdLst>
                  <a:gd name="T0" fmla="*/ 5 w 11"/>
                  <a:gd name="T1" fmla="*/ 7 h 7"/>
                  <a:gd name="T2" fmla="*/ 11 w 11"/>
                  <a:gd name="T3" fmla="*/ 7 h 7"/>
                  <a:gd name="T4" fmla="*/ 4 w 11"/>
                  <a:gd name="T5" fmla="*/ 0 h 7"/>
                  <a:gd name="T6" fmla="*/ 0 w 11"/>
                  <a:gd name="T7" fmla="*/ 1 h 7"/>
                  <a:gd name="T8" fmla="*/ 5 w 11"/>
                  <a:gd name="T9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7">
                    <a:moveTo>
                      <a:pt x="5" y="7"/>
                    </a:moveTo>
                    <a:cubicBezTo>
                      <a:pt x="11" y="7"/>
                      <a:pt x="11" y="7"/>
                      <a:pt x="11" y="7"/>
                    </a:cubicBezTo>
                    <a:cubicBezTo>
                      <a:pt x="10" y="3"/>
                      <a:pt x="7" y="0"/>
                      <a:pt x="4" y="0"/>
                    </a:cubicBezTo>
                    <a:cubicBezTo>
                      <a:pt x="2" y="0"/>
                      <a:pt x="1" y="0"/>
                      <a:pt x="0" y="1"/>
                    </a:cubicBezTo>
                    <a:cubicBezTo>
                      <a:pt x="2" y="2"/>
                      <a:pt x="4" y="4"/>
                      <a:pt x="5" y="7"/>
                    </a:cubicBezTo>
                  </a:path>
                </a:pathLst>
              </a:custGeom>
              <a:solidFill>
                <a:srgbClr val="F8FCE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" name="Freeform 112"/>
              <p:cNvSpPr>
                <a:spLocks noEditPoints="1"/>
              </p:cNvSpPr>
              <p:nvPr/>
            </p:nvSpPr>
            <p:spPr bwMode="auto">
              <a:xfrm>
                <a:off x="8321675" y="3713163"/>
                <a:ext cx="61913" cy="61913"/>
              </a:xfrm>
              <a:custGeom>
                <a:avLst/>
                <a:gdLst>
                  <a:gd name="T0" fmla="*/ 15 w 29"/>
                  <a:gd name="T1" fmla="*/ 29 h 29"/>
                  <a:gd name="T2" fmla="*/ 29 w 29"/>
                  <a:gd name="T3" fmla="*/ 15 h 29"/>
                  <a:gd name="T4" fmla="*/ 15 w 29"/>
                  <a:gd name="T5" fmla="*/ 0 h 29"/>
                  <a:gd name="T6" fmla="*/ 0 w 29"/>
                  <a:gd name="T7" fmla="*/ 15 h 29"/>
                  <a:gd name="T8" fmla="*/ 15 w 29"/>
                  <a:gd name="T9" fmla="*/ 29 h 29"/>
                  <a:gd name="T10" fmla="*/ 8 w 29"/>
                  <a:gd name="T11" fmla="*/ 6 h 29"/>
                  <a:gd name="T12" fmla="*/ 15 w 29"/>
                  <a:gd name="T13" fmla="*/ 4 h 29"/>
                  <a:gd name="T14" fmla="*/ 25 w 29"/>
                  <a:gd name="T15" fmla="*/ 13 h 29"/>
                  <a:gd name="T16" fmla="*/ 25 w 29"/>
                  <a:gd name="T17" fmla="*/ 15 h 29"/>
                  <a:gd name="T18" fmla="*/ 25 w 29"/>
                  <a:gd name="T19" fmla="*/ 17 h 29"/>
                  <a:gd name="T20" fmla="*/ 15 w 29"/>
                  <a:gd name="T21" fmla="*/ 26 h 29"/>
                  <a:gd name="T22" fmla="*/ 8 w 29"/>
                  <a:gd name="T23" fmla="*/ 24 h 29"/>
                  <a:gd name="T24" fmla="*/ 4 w 29"/>
                  <a:gd name="T25" fmla="*/ 15 h 29"/>
                  <a:gd name="T26" fmla="*/ 8 w 29"/>
                  <a:gd name="T27" fmla="*/ 6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9" h="29">
                    <a:moveTo>
                      <a:pt x="15" y="29"/>
                    </a:moveTo>
                    <a:cubicBezTo>
                      <a:pt x="23" y="29"/>
                      <a:pt x="29" y="23"/>
                      <a:pt x="29" y="15"/>
                    </a:cubicBezTo>
                    <a:cubicBezTo>
                      <a:pt x="29" y="7"/>
                      <a:pt x="23" y="0"/>
                      <a:pt x="15" y="0"/>
                    </a:cubicBezTo>
                    <a:cubicBezTo>
                      <a:pt x="7" y="0"/>
                      <a:pt x="0" y="7"/>
                      <a:pt x="0" y="15"/>
                    </a:cubicBezTo>
                    <a:cubicBezTo>
                      <a:pt x="0" y="23"/>
                      <a:pt x="7" y="29"/>
                      <a:pt x="15" y="29"/>
                    </a:cubicBezTo>
                    <a:moveTo>
                      <a:pt x="8" y="6"/>
                    </a:moveTo>
                    <a:cubicBezTo>
                      <a:pt x="10" y="5"/>
                      <a:pt x="12" y="4"/>
                      <a:pt x="15" y="4"/>
                    </a:cubicBezTo>
                    <a:cubicBezTo>
                      <a:pt x="20" y="4"/>
                      <a:pt x="24" y="8"/>
                      <a:pt x="25" y="13"/>
                    </a:cubicBezTo>
                    <a:cubicBezTo>
                      <a:pt x="25" y="14"/>
                      <a:pt x="25" y="14"/>
                      <a:pt x="25" y="15"/>
                    </a:cubicBezTo>
                    <a:cubicBezTo>
                      <a:pt x="25" y="16"/>
                      <a:pt x="25" y="16"/>
                      <a:pt x="25" y="17"/>
                    </a:cubicBezTo>
                    <a:cubicBezTo>
                      <a:pt x="24" y="22"/>
                      <a:pt x="20" y="26"/>
                      <a:pt x="15" y="26"/>
                    </a:cubicBezTo>
                    <a:cubicBezTo>
                      <a:pt x="12" y="26"/>
                      <a:pt x="10" y="25"/>
                      <a:pt x="8" y="24"/>
                    </a:cubicBezTo>
                    <a:cubicBezTo>
                      <a:pt x="6" y="22"/>
                      <a:pt x="4" y="18"/>
                      <a:pt x="4" y="15"/>
                    </a:cubicBezTo>
                    <a:cubicBezTo>
                      <a:pt x="4" y="11"/>
                      <a:pt x="6" y="8"/>
                      <a:pt x="8" y="6"/>
                    </a:cubicBezTo>
                  </a:path>
                </a:pathLst>
              </a:custGeom>
              <a:solidFill>
                <a:srgbClr val="F8FCE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" name="Freeform 113"/>
              <p:cNvSpPr>
                <a:spLocks/>
              </p:cNvSpPr>
              <p:nvPr/>
            </p:nvSpPr>
            <p:spPr bwMode="auto">
              <a:xfrm>
                <a:off x="8440738" y="3789363"/>
                <a:ext cx="25400" cy="17463"/>
              </a:xfrm>
              <a:custGeom>
                <a:avLst/>
                <a:gdLst>
                  <a:gd name="T0" fmla="*/ 12 w 12"/>
                  <a:gd name="T1" fmla="*/ 0 h 8"/>
                  <a:gd name="T2" fmla="*/ 6 w 12"/>
                  <a:gd name="T3" fmla="*/ 0 h 8"/>
                  <a:gd name="T4" fmla="*/ 0 w 12"/>
                  <a:gd name="T5" fmla="*/ 7 h 8"/>
                  <a:gd name="T6" fmla="*/ 3 w 12"/>
                  <a:gd name="T7" fmla="*/ 8 h 8"/>
                  <a:gd name="T8" fmla="*/ 12 w 12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8">
                    <a:moveTo>
                      <a:pt x="12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5" y="4"/>
                      <a:pt x="3" y="6"/>
                      <a:pt x="0" y="7"/>
                    </a:cubicBezTo>
                    <a:cubicBezTo>
                      <a:pt x="1" y="8"/>
                      <a:pt x="2" y="8"/>
                      <a:pt x="3" y="8"/>
                    </a:cubicBezTo>
                    <a:cubicBezTo>
                      <a:pt x="7" y="8"/>
                      <a:pt x="11" y="5"/>
                      <a:pt x="12" y="0"/>
                    </a:cubicBezTo>
                  </a:path>
                </a:pathLst>
              </a:custGeom>
              <a:solidFill>
                <a:srgbClr val="F8FCE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" name="Freeform 114"/>
              <p:cNvSpPr>
                <a:spLocks/>
              </p:cNvSpPr>
              <p:nvPr/>
            </p:nvSpPr>
            <p:spPr bwMode="auto">
              <a:xfrm>
                <a:off x="8440738" y="3768725"/>
                <a:ext cx="23813" cy="14288"/>
              </a:xfrm>
              <a:custGeom>
                <a:avLst/>
                <a:gdLst>
                  <a:gd name="T0" fmla="*/ 6 w 11"/>
                  <a:gd name="T1" fmla="*/ 7 h 7"/>
                  <a:gd name="T2" fmla="*/ 11 w 11"/>
                  <a:gd name="T3" fmla="*/ 7 h 7"/>
                  <a:gd name="T4" fmla="*/ 3 w 11"/>
                  <a:gd name="T5" fmla="*/ 0 h 7"/>
                  <a:gd name="T6" fmla="*/ 0 w 11"/>
                  <a:gd name="T7" fmla="*/ 1 h 7"/>
                  <a:gd name="T8" fmla="*/ 6 w 11"/>
                  <a:gd name="T9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7">
                    <a:moveTo>
                      <a:pt x="6" y="7"/>
                    </a:moveTo>
                    <a:cubicBezTo>
                      <a:pt x="11" y="7"/>
                      <a:pt x="11" y="7"/>
                      <a:pt x="11" y="7"/>
                    </a:cubicBezTo>
                    <a:cubicBezTo>
                      <a:pt x="10" y="3"/>
                      <a:pt x="7" y="0"/>
                      <a:pt x="3" y="0"/>
                    </a:cubicBezTo>
                    <a:cubicBezTo>
                      <a:pt x="2" y="0"/>
                      <a:pt x="1" y="1"/>
                      <a:pt x="0" y="1"/>
                    </a:cubicBezTo>
                    <a:cubicBezTo>
                      <a:pt x="2" y="2"/>
                      <a:pt x="5" y="4"/>
                      <a:pt x="6" y="7"/>
                    </a:cubicBezTo>
                  </a:path>
                </a:pathLst>
              </a:custGeom>
              <a:solidFill>
                <a:srgbClr val="F8FCE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" name="Freeform 115"/>
              <p:cNvSpPr>
                <a:spLocks noEditPoints="1"/>
              </p:cNvSpPr>
              <p:nvPr/>
            </p:nvSpPr>
            <p:spPr bwMode="auto">
              <a:xfrm>
                <a:off x="8416925" y="3756025"/>
                <a:ext cx="61913" cy="63500"/>
              </a:xfrm>
              <a:custGeom>
                <a:avLst/>
                <a:gdLst>
                  <a:gd name="T0" fmla="*/ 14 w 29"/>
                  <a:gd name="T1" fmla="*/ 30 h 30"/>
                  <a:gd name="T2" fmla="*/ 14 w 29"/>
                  <a:gd name="T3" fmla="*/ 30 h 30"/>
                  <a:gd name="T4" fmla="*/ 29 w 29"/>
                  <a:gd name="T5" fmla="*/ 15 h 30"/>
                  <a:gd name="T6" fmla="*/ 14 w 29"/>
                  <a:gd name="T7" fmla="*/ 0 h 30"/>
                  <a:gd name="T8" fmla="*/ 0 w 29"/>
                  <a:gd name="T9" fmla="*/ 15 h 30"/>
                  <a:gd name="T10" fmla="*/ 14 w 29"/>
                  <a:gd name="T11" fmla="*/ 30 h 30"/>
                  <a:gd name="T12" fmla="*/ 8 w 29"/>
                  <a:gd name="T13" fmla="*/ 6 h 30"/>
                  <a:gd name="T14" fmla="*/ 14 w 29"/>
                  <a:gd name="T15" fmla="*/ 4 h 30"/>
                  <a:gd name="T16" fmla="*/ 25 w 29"/>
                  <a:gd name="T17" fmla="*/ 13 h 30"/>
                  <a:gd name="T18" fmla="*/ 25 w 29"/>
                  <a:gd name="T19" fmla="*/ 15 h 30"/>
                  <a:gd name="T20" fmla="*/ 25 w 29"/>
                  <a:gd name="T21" fmla="*/ 16 h 30"/>
                  <a:gd name="T22" fmla="*/ 14 w 29"/>
                  <a:gd name="T23" fmla="*/ 26 h 30"/>
                  <a:gd name="T24" fmla="*/ 8 w 29"/>
                  <a:gd name="T25" fmla="*/ 24 h 30"/>
                  <a:gd name="T26" fmla="*/ 4 w 29"/>
                  <a:gd name="T27" fmla="*/ 15 h 30"/>
                  <a:gd name="T28" fmla="*/ 8 w 29"/>
                  <a:gd name="T29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9" h="30">
                    <a:moveTo>
                      <a:pt x="14" y="30"/>
                    </a:moveTo>
                    <a:cubicBezTo>
                      <a:pt x="14" y="30"/>
                      <a:pt x="14" y="30"/>
                      <a:pt x="14" y="30"/>
                    </a:cubicBezTo>
                    <a:cubicBezTo>
                      <a:pt x="23" y="30"/>
                      <a:pt x="29" y="23"/>
                      <a:pt x="29" y="15"/>
                    </a:cubicBezTo>
                    <a:cubicBezTo>
                      <a:pt x="29" y="7"/>
                      <a:pt x="23" y="0"/>
                      <a:pt x="14" y="0"/>
                    </a:cubicBezTo>
                    <a:cubicBezTo>
                      <a:pt x="6" y="0"/>
                      <a:pt x="0" y="7"/>
                      <a:pt x="0" y="15"/>
                    </a:cubicBezTo>
                    <a:cubicBezTo>
                      <a:pt x="0" y="23"/>
                      <a:pt x="6" y="30"/>
                      <a:pt x="14" y="30"/>
                    </a:cubicBezTo>
                    <a:moveTo>
                      <a:pt x="8" y="6"/>
                    </a:moveTo>
                    <a:cubicBezTo>
                      <a:pt x="10" y="5"/>
                      <a:pt x="12" y="4"/>
                      <a:pt x="14" y="4"/>
                    </a:cubicBezTo>
                    <a:cubicBezTo>
                      <a:pt x="19" y="4"/>
                      <a:pt x="24" y="8"/>
                      <a:pt x="25" y="13"/>
                    </a:cubicBezTo>
                    <a:cubicBezTo>
                      <a:pt x="25" y="13"/>
                      <a:pt x="25" y="14"/>
                      <a:pt x="25" y="15"/>
                    </a:cubicBezTo>
                    <a:cubicBezTo>
                      <a:pt x="25" y="16"/>
                      <a:pt x="25" y="16"/>
                      <a:pt x="25" y="16"/>
                    </a:cubicBezTo>
                    <a:cubicBezTo>
                      <a:pt x="24" y="22"/>
                      <a:pt x="20" y="26"/>
                      <a:pt x="14" y="26"/>
                    </a:cubicBezTo>
                    <a:cubicBezTo>
                      <a:pt x="12" y="26"/>
                      <a:pt x="10" y="25"/>
                      <a:pt x="8" y="24"/>
                    </a:cubicBezTo>
                    <a:cubicBezTo>
                      <a:pt x="5" y="22"/>
                      <a:pt x="4" y="19"/>
                      <a:pt x="4" y="15"/>
                    </a:cubicBezTo>
                    <a:cubicBezTo>
                      <a:pt x="4" y="12"/>
                      <a:pt x="6" y="8"/>
                      <a:pt x="8" y="6"/>
                    </a:cubicBezTo>
                  </a:path>
                </a:pathLst>
              </a:custGeom>
              <a:solidFill>
                <a:srgbClr val="F8FCE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" name="Freeform 116"/>
              <p:cNvSpPr>
                <a:spLocks/>
              </p:cNvSpPr>
              <p:nvPr/>
            </p:nvSpPr>
            <p:spPr bwMode="auto">
              <a:xfrm>
                <a:off x="8494713" y="3665538"/>
                <a:ext cx="23813" cy="19050"/>
              </a:xfrm>
              <a:custGeom>
                <a:avLst/>
                <a:gdLst>
                  <a:gd name="T0" fmla="*/ 11 w 11"/>
                  <a:gd name="T1" fmla="*/ 0 h 9"/>
                  <a:gd name="T2" fmla="*/ 11 w 11"/>
                  <a:gd name="T3" fmla="*/ 0 h 9"/>
                  <a:gd name="T4" fmla="*/ 6 w 11"/>
                  <a:gd name="T5" fmla="*/ 0 h 9"/>
                  <a:gd name="T6" fmla="*/ 6 w 11"/>
                  <a:gd name="T7" fmla="*/ 0 h 9"/>
                  <a:gd name="T8" fmla="*/ 0 w 11"/>
                  <a:gd name="T9" fmla="*/ 8 h 9"/>
                  <a:gd name="T10" fmla="*/ 4 w 11"/>
                  <a:gd name="T11" fmla="*/ 9 h 9"/>
                  <a:gd name="T12" fmla="*/ 11 w 11"/>
                  <a:gd name="T13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" h="9">
                    <a:moveTo>
                      <a:pt x="11" y="0"/>
                    </a:moveTo>
                    <a:cubicBezTo>
                      <a:pt x="11" y="0"/>
                      <a:pt x="11" y="0"/>
                      <a:pt x="1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6" y="3"/>
                      <a:pt x="3" y="6"/>
                      <a:pt x="0" y="8"/>
                    </a:cubicBezTo>
                    <a:cubicBezTo>
                      <a:pt x="1" y="9"/>
                      <a:pt x="2" y="9"/>
                      <a:pt x="4" y="9"/>
                    </a:cubicBezTo>
                    <a:cubicBezTo>
                      <a:pt x="8" y="9"/>
                      <a:pt x="11" y="5"/>
                      <a:pt x="11" y="0"/>
                    </a:cubicBezTo>
                  </a:path>
                </a:pathLst>
              </a:custGeom>
              <a:solidFill>
                <a:srgbClr val="F8FCE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" name="Freeform 117"/>
              <p:cNvSpPr>
                <a:spLocks/>
              </p:cNvSpPr>
              <p:nvPr/>
            </p:nvSpPr>
            <p:spPr bwMode="auto">
              <a:xfrm>
                <a:off x="8494713" y="3646488"/>
                <a:ext cx="20638" cy="11113"/>
              </a:xfrm>
              <a:custGeom>
                <a:avLst/>
                <a:gdLst>
                  <a:gd name="T0" fmla="*/ 4 w 10"/>
                  <a:gd name="T1" fmla="*/ 5 h 5"/>
                  <a:gd name="T2" fmla="*/ 10 w 10"/>
                  <a:gd name="T3" fmla="*/ 5 h 5"/>
                  <a:gd name="T4" fmla="*/ 4 w 10"/>
                  <a:gd name="T5" fmla="*/ 0 h 5"/>
                  <a:gd name="T6" fmla="*/ 0 w 10"/>
                  <a:gd name="T7" fmla="*/ 1 h 5"/>
                  <a:gd name="T8" fmla="*/ 4 w 10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5">
                    <a:moveTo>
                      <a:pt x="4" y="5"/>
                    </a:moveTo>
                    <a:cubicBezTo>
                      <a:pt x="10" y="5"/>
                      <a:pt x="10" y="5"/>
                      <a:pt x="10" y="5"/>
                    </a:cubicBezTo>
                    <a:cubicBezTo>
                      <a:pt x="8" y="2"/>
                      <a:pt x="6" y="0"/>
                      <a:pt x="4" y="0"/>
                    </a:cubicBezTo>
                    <a:cubicBezTo>
                      <a:pt x="2" y="0"/>
                      <a:pt x="1" y="1"/>
                      <a:pt x="0" y="1"/>
                    </a:cubicBezTo>
                    <a:cubicBezTo>
                      <a:pt x="2" y="2"/>
                      <a:pt x="3" y="3"/>
                      <a:pt x="4" y="5"/>
                    </a:cubicBezTo>
                  </a:path>
                </a:pathLst>
              </a:custGeom>
              <a:solidFill>
                <a:srgbClr val="F8FCE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" name="Freeform 118"/>
              <p:cNvSpPr>
                <a:spLocks noEditPoints="1"/>
              </p:cNvSpPr>
              <p:nvPr/>
            </p:nvSpPr>
            <p:spPr bwMode="auto">
              <a:xfrm>
                <a:off x="8469313" y="3633788"/>
                <a:ext cx="63500" cy="63500"/>
              </a:xfrm>
              <a:custGeom>
                <a:avLst/>
                <a:gdLst>
                  <a:gd name="T0" fmla="*/ 15 w 30"/>
                  <a:gd name="T1" fmla="*/ 30 h 30"/>
                  <a:gd name="T2" fmla="*/ 30 w 30"/>
                  <a:gd name="T3" fmla="*/ 15 h 30"/>
                  <a:gd name="T4" fmla="*/ 15 w 30"/>
                  <a:gd name="T5" fmla="*/ 0 h 30"/>
                  <a:gd name="T6" fmla="*/ 0 w 30"/>
                  <a:gd name="T7" fmla="*/ 15 h 30"/>
                  <a:gd name="T8" fmla="*/ 15 w 30"/>
                  <a:gd name="T9" fmla="*/ 30 h 30"/>
                  <a:gd name="T10" fmla="*/ 9 w 30"/>
                  <a:gd name="T11" fmla="*/ 6 h 30"/>
                  <a:gd name="T12" fmla="*/ 15 w 30"/>
                  <a:gd name="T13" fmla="*/ 4 h 30"/>
                  <a:gd name="T14" fmla="*/ 25 w 30"/>
                  <a:gd name="T15" fmla="*/ 11 h 30"/>
                  <a:gd name="T16" fmla="*/ 26 w 30"/>
                  <a:gd name="T17" fmla="*/ 15 h 30"/>
                  <a:gd name="T18" fmla="*/ 26 w 30"/>
                  <a:gd name="T19" fmla="*/ 15 h 30"/>
                  <a:gd name="T20" fmla="*/ 15 w 30"/>
                  <a:gd name="T21" fmla="*/ 26 h 30"/>
                  <a:gd name="T22" fmla="*/ 9 w 30"/>
                  <a:gd name="T23" fmla="*/ 24 h 30"/>
                  <a:gd name="T24" fmla="*/ 4 w 30"/>
                  <a:gd name="T25" fmla="*/ 15 h 30"/>
                  <a:gd name="T26" fmla="*/ 9 w 30"/>
                  <a:gd name="T27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0" h="30">
                    <a:moveTo>
                      <a:pt x="15" y="30"/>
                    </a:moveTo>
                    <a:cubicBezTo>
                      <a:pt x="23" y="30"/>
                      <a:pt x="30" y="23"/>
                      <a:pt x="30" y="15"/>
                    </a:cubicBezTo>
                    <a:cubicBezTo>
                      <a:pt x="30" y="7"/>
                      <a:pt x="23" y="0"/>
                      <a:pt x="15" y="0"/>
                    </a:cubicBezTo>
                    <a:cubicBezTo>
                      <a:pt x="7" y="0"/>
                      <a:pt x="0" y="7"/>
                      <a:pt x="0" y="15"/>
                    </a:cubicBezTo>
                    <a:cubicBezTo>
                      <a:pt x="0" y="23"/>
                      <a:pt x="7" y="30"/>
                      <a:pt x="15" y="30"/>
                    </a:cubicBezTo>
                    <a:moveTo>
                      <a:pt x="9" y="6"/>
                    </a:moveTo>
                    <a:cubicBezTo>
                      <a:pt x="10" y="5"/>
                      <a:pt x="13" y="4"/>
                      <a:pt x="15" y="4"/>
                    </a:cubicBezTo>
                    <a:cubicBezTo>
                      <a:pt x="19" y="4"/>
                      <a:pt x="23" y="7"/>
                      <a:pt x="25" y="11"/>
                    </a:cubicBezTo>
                    <a:cubicBezTo>
                      <a:pt x="25" y="12"/>
                      <a:pt x="26" y="13"/>
                      <a:pt x="26" y="15"/>
                    </a:cubicBezTo>
                    <a:cubicBezTo>
                      <a:pt x="26" y="15"/>
                      <a:pt x="26" y="15"/>
                      <a:pt x="26" y="15"/>
                    </a:cubicBezTo>
                    <a:cubicBezTo>
                      <a:pt x="26" y="21"/>
                      <a:pt x="21" y="26"/>
                      <a:pt x="15" y="26"/>
                    </a:cubicBezTo>
                    <a:cubicBezTo>
                      <a:pt x="13" y="26"/>
                      <a:pt x="10" y="25"/>
                      <a:pt x="9" y="24"/>
                    </a:cubicBezTo>
                    <a:cubicBezTo>
                      <a:pt x="6" y="22"/>
                      <a:pt x="4" y="19"/>
                      <a:pt x="4" y="15"/>
                    </a:cubicBezTo>
                    <a:cubicBezTo>
                      <a:pt x="4" y="12"/>
                      <a:pt x="6" y="8"/>
                      <a:pt x="9" y="6"/>
                    </a:cubicBezTo>
                  </a:path>
                </a:pathLst>
              </a:custGeom>
              <a:solidFill>
                <a:srgbClr val="F8FCE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38" name="Freeform 119"/>
            <p:cNvSpPr>
              <a:spLocks noEditPoints="1"/>
            </p:cNvSpPr>
            <p:nvPr/>
          </p:nvSpPr>
          <p:spPr bwMode="auto">
            <a:xfrm>
              <a:off x="8631238" y="1855788"/>
              <a:ext cx="200025" cy="477838"/>
            </a:xfrm>
            <a:custGeom>
              <a:avLst/>
              <a:gdLst>
                <a:gd name="T0" fmla="*/ 76 w 93"/>
                <a:gd name="T1" fmla="*/ 116 h 223"/>
                <a:gd name="T2" fmla="*/ 76 w 93"/>
                <a:gd name="T3" fmla="*/ 52 h 223"/>
                <a:gd name="T4" fmla="*/ 75 w 93"/>
                <a:gd name="T5" fmla="*/ 51 h 223"/>
                <a:gd name="T6" fmla="*/ 59 w 93"/>
                <a:gd name="T7" fmla="*/ 51 h 223"/>
                <a:gd name="T8" fmla="*/ 67 w 93"/>
                <a:gd name="T9" fmla="*/ 30 h 223"/>
                <a:gd name="T10" fmla="*/ 93 w 93"/>
                <a:gd name="T11" fmla="*/ 42 h 223"/>
                <a:gd name="T12" fmla="*/ 77 w 93"/>
                <a:gd name="T13" fmla="*/ 0 h 223"/>
                <a:gd name="T14" fmla="*/ 35 w 93"/>
                <a:gd name="T15" fmla="*/ 16 h 223"/>
                <a:gd name="T16" fmla="*/ 61 w 93"/>
                <a:gd name="T17" fmla="*/ 28 h 223"/>
                <a:gd name="T18" fmla="*/ 52 w 93"/>
                <a:gd name="T19" fmla="*/ 51 h 223"/>
                <a:gd name="T20" fmla="*/ 1 w 93"/>
                <a:gd name="T21" fmla="*/ 51 h 223"/>
                <a:gd name="T22" fmla="*/ 1 w 93"/>
                <a:gd name="T23" fmla="*/ 52 h 223"/>
                <a:gd name="T24" fmla="*/ 0 w 93"/>
                <a:gd name="T25" fmla="*/ 116 h 223"/>
                <a:gd name="T26" fmla="*/ 33 w 93"/>
                <a:gd name="T27" fmla="*/ 160 h 223"/>
                <a:gd name="T28" fmla="*/ 33 w 93"/>
                <a:gd name="T29" fmla="*/ 215 h 223"/>
                <a:gd name="T30" fmla="*/ 14 w 93"/>
                <a:gd name="T31" fmla="*/ 219 h 223"/>
                <a:gd name="T32" fmla="*/ 38 w 93"/>
                <a:gd name="T33" fmla="*/ 223 h 223"/>
                <a:gd name="T34" fmla="*/ 63 w 93"/>
                <a:gd name="T35" fmla="*/ 219 h 223"/>
                <a:gd name="T36" fmla="*/ 44 w 93"/>
                <a:gd name="T37" fmla="*/ 215 h 223"/>
                <a:gd name="T38" fmla="*/ 44 w 93"/>
                <a:gd name="T39" fmla="*/ 160 h 223"/>
                <a:gd name="T40" fmla="*/ 76 w 93"/>
                <a:gd name="T41" fmla="*/ 116 h 223"/>
                <a:gd name="T42" fmla="*/ 71 w 93"/>
                <a:gd name="T43" fmla="*/ 56 h 223"/>
                <a:gd name="T44" fmla="*/ 68 w 93"/>
                <a:gd name="T45" fmla="*/ 83 h 223"/>
                <a:gd name="T46" fmla="*/ 49 w 93"/>
                <a:gd name="T47" fmla="*/ 77 h 223"/>
                <a:gd name="T48" fmla="*/ 57 w 93"/>
                <a:gd name="T49" fmla="*/ 56 h 223"/>
                <a:gd name="T50" fmla="*/ 71 w 93"/>
                <a:gd name="T51" fmla="*/ 56 h 223"/>
                <a:gd name="T52" fmla="*/ 8 w 93"/>
                <a:gd name="T53" fmla="*/ 82 h 223"/>
                <a:gd name="T54" fmla="*/ 5 w 93"/>
                <a:gd name="T55" fmla="*/ 56 h 223"/>
                <a:gd name="T56" fmla="*/ 51 w 93"/>
                <a:gd name="T57" fmla="*/ 56 h 223"/>
                <a:gd name="T58" fmla="*/ 41 w 93"/>
                <a:gd name="T59" fmla="*/ 80 h 223"/>
                <a:gd name="T60" fmla="*/ 39 w 93"/>
                <a:gd name="T61" fmla="*/ 82 h 223"/>
                <a:gd name="T62" fmla="*/ 8 w 93"/>
                <a:gd name="T63" fmla="*/ 82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3" h="223">
                  <a:moveTo>
                    <a:pt x="76" y="116"/>
                  </a:moveTo>
                  <a:cubicBezTo>
                    <a:pt x="76" y="107"/>
                    <a:pt x="67" y="77"/>
                    <a:pt x="76" y="52"/>
                  </a:cubicBezTo>
                  <a:cubicBezTo>
                    <a:pt x="75" y="51"/>
                    <a:pt x="75" y="51"/>
                    <a:pt x="75" y="51"/>
                  </a:cubicBezTo>
                  <a:cubicBezTo>
                    <a:pt x="59" y="51"/>
                    <a:pt x="59" y="51"/>
                    <a:pt x="59" y="51"/>
                  </a:cubicBezTo>
                  <a:cubicBezTo>
                    <a:pt x="67" y="30"/>
                    <a:pt x="67" y="30"/>
                    <a:pt x="67" y="30"/>
                  </a:cubicBezTo>
                  <a:cubicBezTo>
                    <a:pt x="93" y="42"/>
                    <a:pt x="93" y="42"/>
                    <a:pt x="93" y="42"/>
                  </a:cubicBezTo>
                  <a:cubicBezTo>
                    <a:pt x="77" y="0"/>
                    <a:pt x="77" y="0"/>
                    <a:pt x="77" y="0"/>
                  </a:cubicBezTo>
                  <a:cubicBezTo>
                    <a:pt x="35" y="16"/>
                    <a:pt x="35" y="16"/>
                    <a:pt x="35" y="16"/>
                  </a:cubicBezTo>
                  <a:cubicBezTo>
                    <a:pt x="61" y="28"/>
                    <a:pt x="61" y="28"/>
                    <a:pt x="61" y="28"/>
                  </a:cubicBezTo>
                  <a:cubicBezTo>
                    <a:pt x="52" y="51"/>
                    <a:pt x="52" y="51"/>
                    <a:pt x="52" y="51"/>
                  </a:cubicBezTo>
                  <a:cubicBezTo>
                    <a:pt x="1" y="51"/>
                    <a:pt x="1" y="51"/>
                    <a:pt x="1" y="51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8" y="93"/>
                    <a:pt x="0" y="107"/>
                    <a:pt x="0" y="116"/>
                  </a:cubicBezTo>
                  <a:cubicBezTo>
                    <a:pt x="0" y="138"/>
                    <a:pt x="14" y="157"/>
                    <a:pt x="33" y="160"/>
                  </a:cubicBezTo>
                  <a:cubicBezTo>
                    <a:pt x="33" y="215"/>
                    <a:pt x="33" y="215"/>
                    <a:pt x="33" y="215"/>
                  </a:cubicBezTo>
                  <a:cubicBezTo>
                    <a:pt x="22" y="215"/>
                    <a:pt x="14" y="217"/>
                    <a:pt x="14" y="219"/>
                  </a:cubicBezTo>
                  <a:cubicBezTo>
                    <a:pt x="14" y="221"/>
                    <a:pt x="25" y="223"/>
                    <a:pt x="38" y="223"/>
                  </a:cubicBezTo>
                  <a:cubicBezTo>
                    <a:pt x="52" y="223"/>
                    <a:pt x="63" y="221"/>
                    <a:pt x="63" y="219"/>
                  </a:cubicBezTo>
                  <a:cubicBezTo>
                    <a:pt x="63" y="217"/>
                    <a:pt x="55" y="215"/>
                    <a:pt x="44" y="215"/>
                  </a:cubicBezTo>
                  <a:cubicBezTo>
                    <a:pt x="44" y="160"/>
                    <a:pt x="44" y="160"/>
                    <a:pt x="44" y="160"/>
                  </a:cubicBezTo>
                  <a:cubicBezTo>
                    <a:pt x="62" y="157"/>
                    <a:pt x="76" y="138"/>
                    <a:pt x="76" y="116"/>
                  </a:cubicBezTo>
                  <a:moveTo>
                    <a:pt x="71" y="56"/>
                  </a:moveTo>
                  <a:cubicBezTo>
                    <a:pt x="68" y="61"/>
                    <a:pt x="67" y="71"/>
                    <a:pt x="68" y="83"/>
                  </a:cubicBezTo>
                  <a:cubicBezTo>
                    <a:pt x="68" y="83"/>
                    <a:pt x="59" y="76"/>
                    <a:pt x="49" y="77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71" y="56"/>
                    <a:pt x="71" y="56"/>
                    <a:pt x="71" y="56"/>
                  </a:cubicBezTo>
                  <a:close/>
                  <a:moveTo>
                    <a:pt x="8" y="82"/>
                  </a:moveTo>
                  <a:cubicBezTo>
                    <a:pt x="9" y="71"/>
                    <a:pt x="8" y="61"/>
                    <a:pt x="5" y="56"/>
                  </a:cubicBezTo>
                  <a:cubicBezTo>
                    <a:pt x="51" y="56"/>
                    <a:pt x="51" y="56"/>
                    <a:pt x="51" y="56"/>
                  </a:cubicBezTo>
                  <a:cubicBezTo>
                    <a:pt x="41" y="80"/>
                    <a:pt x="41" y="80"/>
                    <a:pt x="41" y="80"/>
                  </a:cubicBezTo>
                  <a:cubicBezTo>
                    <a:pt x="40" y="81"/>
                    <a:pt x="40" y="81"/>
                    <a:pt x="39" y="82"/>
                  </a:cubicBezTo>
                  <a:cubicBezTo>
                    <a:pt x="29" y="90"/>
                    <a:pt x="14" y="84"/>
                    <a:pt x="8" y="82"/>
                  </a:cubicBezTo>
                </a:path>
              </a:pathLst>
            </a:custGeom>
            <a:solidFill>
              <a:srgbClr val="F8FCE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grpSp>
          <p:nvGrpSpPr>
            <p:cNvPr id="12" name="组合 38"/>
            <p:cNvGrpSpPr/>
            <p:nvPr/>
          </p:nvGrpSpPr>
          <p:grpSpPr>
            <a:xfrm>
              <a:off x="8128000" y="5056188"/>
              <a:ext cx="476250" cy="373062"/>
              <a:chOff x="8128000" y="5056188"/>
              <a:chExt cx="476250" cy="373062"/>
            </a:xfrm>
          </p:grpSpPr>
          <p:sp>
            <p:nvSpPr>
              <p:cNvPr id="46" name="Freeform 120"/>
              <p:cNvSpPr>
                <a:spLocks/>
              </p:cNvSpPr>
              <p:nvPr/>
            </p:nvSpPr>
            <p:spPr bwMode="auto">
              <a:xfrm>
                <a:off x="8128000" y="5241925"/>
                <a:ext cx="476250" cy="187325"/>
              </a:xfrm>
              <a:custGeom>
                <a:avLst/>
                <a:gdLst>
                  <a:gd name="T0" fmla="*/ 222 w 222"/>
                  <a:gd name="T1" fmla="*/ 22 h 87"/>
                  <a:gd name="T2" fmla="*/ 173 w 222"/>
                  <a:gd name="T3" fmla="*/ 0 h 87"/>
                  <a:gd name="T4" fmla="*/ 165 w 222"/>
                  <a:gd name="T5" fmla="*/ 5 h 87"/>
                  <a:gd name="T6" fmla="*/ 196 w 222"/>
                  <a:gd name="T7" fmla="*/ 18 h 87"/>
                  <a:gd name="T8" fmla="*/ 190 w 222"/>
                  <a:gd name="T9" fmla="*/ 24 h 87"/>
                  <a:gd name="T10" fmla="*/ 111 w 222"/>
                  <a:gd name="T11" fmla="*/ 35 h 87"/>
                  <a:gd name="T12" fmla="*/ 31 w 222"/>
                  <a:gd name="T13" fmla="*/ 24 h 87"/>
                  <a:gd name="T14" fmla="*/ 26 w 222"/>
                  <a:gd name="T15" fmla="*/ 18 h 87"/>
                  <a:gd name="T16" fmla="*/ 48 w 222"/>
                  <a:gd name="T17" fmla="*/ 7 h 87"/>
                  <a:gd name="T18" fmla="*/ 42 w 222"/>
                  <a:gd name="T19" fmla="*/ 1 h 87"/>
                  <a:gd name="T20" fmla="*/ 0 w 222"/>
                  <a:gd name="T21" fmla="*/ 22 h 87"/>
                  <a:gd name="T22" fmla="*/ 0 w 222"/>
                  <a:gd name="T23" fmla="*/ 24 h 87"/>
                  <a:gd name="T24" fmla="*/ 0 w 222"/>
                  <a:gd name="T25" fmla="*/ 24 h 87"/>
                  <a:gd name="T26" fmla="*/ 0 w 222"/>
                  <a:gd name="T27" fmla="*/ 25 h 87"/>
                  <a:gd name="T28" fmla="*/ 5 w 222"/>
                  <a:gd name="T29" fmla="*/ 31 h 87"/>
                  <a:gd name="T30" fmla="*/ 38 w 222"/>
                  <a:gd name="T31" fmla="*/ 69 h 87"/>
                  <a:gd name="T32" fmla="*/ 37 w 222"/>
                  <a:gd name="T33" fmla="*/ 69 h 87"/>
                  <a:gd name="T34" fmla="*/ 28 w 222"/>
                  <a:gd name="T35" fmla="*/ 77 h 87"/>
                  <a:gd name="T36" fmla="*/ 28 w 222"/>
                  <a:gd name="T37" fmla="*/ 78 h 87"/>
                  <a:gd name="T38" fmla="*/ 37 w 222"/>
                  <a:gd name="T39" fmla="*/ 87 h 87"/>
                  <a:gd name="T40" fmla="*/ 189 w 222"/>
                  <a:gd name="T41" fmla="*/ 87 h 87"/>
                  <a:gd name="T42" fmla="*/ 198 w 222"/>
                  <a:gd name="T43" fmla="*/ 78 h 87"/>
                  <a:gd name="T44" fmla="*/ 198 w 222"/>
                  <a:gd name="T45" fmla="*/ 77 h 87"/>
                  <a:gd name="T46" fmla="*/ 189 w 222"/>
                  <a:gd name="T47" fmla="*/ 69 h 87"/>
                  <a:gd name="T48" fmla="*/ 184 w 222"/>
                  <a:gd name="T49" fmla="*/ 69 h 87"/>
                  <a:gd name="T50" fmla="*/ 216 w 222"/>
                  <a:gd name="T51" fmla="*/ 31 h 87"/>
                  <a:gd name="T52" fmla="*/ 222 w 222"/>
                  <a:gd name="T53" fmla="*/ 25 h 87"/>
                  <a:gd name="T54" fmla="*/ 222 w 222"/>
                  <a:gd name="T55" fmla="*/ 24 h 87"/>
                  <a:gd name="T56" fmla="*/ 222 w 222"/>
                  <a:gd name="T57" fmla="*/ 24 h 87"/>
                  <a:gd name="T58" fmla="*/ 222 w 222"/>
                  <a:gd name="T59" fmla="*/ 22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222" h="87">
                    <a:moveTo>
                      <a:pt x="222" y="22"/>
                    </a:moveTo>
                    <a:cubicBezTo>
                      <a:pt x="222" y="13"/>
                      <a:pt x="203" y="4"/>
                      <a:pt x="173" y="0"/>
                    </a:cubicBezTo>
                    <a:cubicBezTo>
                      <a:pt x="165" y="5"/>
                      <a:pt x="165" y="5"/>
                      <a:pt x="165" y="5"/>
                    </a:cubicBezTo>
                    <a:cubicBezTo>
                      <a:pt x="184" y="8"/>
                      <a:pt x="196" y="13"/>
                      <a:pt x="196" y="18"/>
                    </a:cubicBezTo>
                    <a:cubicBezTo>
                      <a:pt x="196" y="20"/>
                      <a:pt x="194" y="22"/>
                      <a:pt x="190" y="24"/>
                    </a:cubicBezTo>
                    <a:cubicBezTo>
                      <a:pt x="178" y="31"/>
                      <a:pt x="147" y="35"/>
                      <a:pt x="111" y="35"/>
                    </a:cubicBezTo>
                    <a:cubicBezTo>
                      <a:pt x="75" y="35"/>
                      <a:pt x="44" y="31"/>
                      <a:pt x="31" y="24"/>
                    </a:cubicBezTo>
                    <a:cubicBezTo>
                      <a:pt x="28" y="22"/>
                      <a:pt x="26" y="20"/>
                      <a:pt x="26" y="18"/>
                    </a:cubicBezTo>
                    <a:cubicBezTo>
                      <a:pt x="26" y="14"/>
                      <a:pt x="34" y="10"/>
                      <a:pt x="48" y="7"/>
                    </a:cubicBezTo>
                    <a:cubicBezTo>
                      <a:pt x="42" y="1"/>
                      <a:pt x="42" y="1"/>
                      <a:pt x="42" y="1"/>
                    </a:cubicBezTo>
                    <a:cubicBezTo>
                      <a:pt x="16" y="6"/>
                      <a:pt x="0" y="14"/>
                      <a:pt x="0" y="22"/>
                    </a:cubicBezTo>
                    <a:cubicBezTo>
                      <a:pt x="0" y="23"/>
                      <a:pt x="0" y="24"/>
                      <a:pt x="0" y="24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1" y="27"/>
                      <a:pt x="3" y="29"/>
                      <a:pt x="5" y="31"/>
                    </a:cubicBezTo>
                    <a:cubicBezTo>
                      <a:pt x="38" y="69"/>
                      <a:pt x="38" y="69"/>
                      <a:pt x="38" y="69"/>
                    </a:cubicBezTo>
                    <a:cubicBezTo>
                      <a:pt x="37" y="69"/>
                      <a:pt x="37" y="69"/>
                      <a:pt x="37" y="69"/>
                    </a:cubicBezTo>
                    <a:cubicBezTo>
                      <a:pt x="32" y="69"/>
                      <a:pt x="28" y="72"/>
                      <a:pt x="28" y="77"/>
                    </a:cubicBezTo>
                    <a:cubicBezTo>
                      <a:pt x="28" y="78"/>
                      <a:pt x="28" y="78"/>
                      <a:pt x="28" y="78"/>
                    </a:cubicBezTo>
                    <a:cubicBezTo>
                      <a:pt x="28" y="83"/>
                      <a:pt x="32" y="87"/>
                      <a:pt x="37" y="87"/>
                    </a:cubicBezTo>
                    <a:cubicBezTo>
                      <a:pt x="189" y="87"/>
                      <a:pt x="189" y="87"/>
                      <a:pt x="189" y="87"/>
                    </a:cubicBezTo>
                    <a:cubicBezTo>
                      <a:pt x="194" y="87"/>
                      <a:pt x="198" y="83"/>
                      <a:pt x="198" y="78"/>
                    </a:cubicBezTo>
                    <a:cubicBezTo>
                      <a:pt x="198" y="77"/>
                      <a:pt x="198" y="77"/>
                      <a:pt x="198" y="77"/>
                    </a:cubicBezTo>
                    <a:cubicBezTo>
                      <a:pt x="198" y="72"/>
                      <a:pt x="194" y="69"/>
                      <a:pt x="189" y="69"/>
                    </a:cubicBezTo>
                    <a:cubicBezTo>
                      <a:pt x="184" y="69"/>
                      <a:pt x="184" y="69"/>
                      <a:pt x="184" y="69"/>
                    </a:cubicBezTo>
                    <a:cubicBezTo>
                      <a:pt x="216" y="31"/>
                      <a:pt x="216" y="31"/>
                      <a:pt x="216" y="31"/>
                    </a:cubicBezTo>
                    <a:cubicBezTo>
                      <a:pt x="219" y="29"/>
                      <a:pt x="221" y="27"/>
                      <a:pt x="222" y="25"/>
                    </a:cubicBezTo>
                    <a:cubicBezTo>
                      <a:pt x="222" y="24"/>
                      <a:pt x="222" y="24"/>
                      <a:pt x="222" y="24"/>
                    </a:cubicBezTo>
                    <a:cubicBezTo>
                      <a:pt x="222" y="24"/>
                      <a:pt x="222" y="24"/>
                      <a:pt x="222" y="24"/>
                    </a:cubicBezTo>
                    <a:cubicBezTo>
                      <a:pt x="222" y="24"/>
                      <a:pt x="222" y="23"/>
                      <a:pt x="222" y="22"/>
                    </a:cubicBezTo>
                  </a:path>
                </a:pathLst>
              </a:custGeom>
              <a:solidFill>
                <a:srgbClr val="F8FCE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" name="Freeform 121"/>
              <p:cNvSpPr>
                <a:spLocks noEditPoints="1"/>
              </p:cNvSpPr>
              <p:nvPr/>
            </p:nvSpPr>
            <p:spPr bwMode="auto">
              <a:xfrm>
                <a:off x="8413750" y="5056188"/>
                <a:ext cx="180975" cy="215900"/>
              </a:xfrm>
              <a:custGeom>
                <a:avLst/>
                <a:gdLst>
                  <a:gd name="T0" fmla="*/ 7 w 85"/>
                  <a:gd name="T1" fmla="*/ 89 h 101"/>
                  <a:gd name="T2" fmla="*/ 8 w 85"/>
                  <a:gd name="T3" fmla="*/ 101 h 101"/>
                  <a:gd name="T4" fmla="*/ 22 w 85"/>
                  <a:gd name="T5" fmla="*/ 91 h 101"/>
                  <a:gd name="T6" fmla="*/ 30 w 85"/>
                  <a:gd name="T7" fmla="*/ 85 h 101"/>
                  <a:gd name="T8" fmla="*/ 85 w 85"/>
                  <a:gd name="T9" fmla="*/ 43 h 101"/>
                  <a:gd name="T10" fmla="*/ 0 w 85"/>
                  <a:gd name="T11" fmla="*/ 0 h 101"/>
                  <a:gd name="T12" fmla="*/ 1 w 85"/>
                  <a:gd name="T13" fmla="*/ 17 h 101"/>
                  <a:gd name="T14" fmla="*/ 37 w 85"/>
                  <a:gd name="T15" fmla="*/ 26 h 101"/>
                  <a:gd name="T16" fmla="*/ 40 w 85"/>
                  <a:gd name="T17" fmla="*/ 28 h 101"/>
                  <a:gd name="T18" fmla="*/ 39 w 85"/>
                  <a:gd name="T19" fmla="*/ 32 h 101"/>
                  <a:gd name="T20" fmla="*/ 6 w 85"/>
                  <a:gd name="T21" fmla="*/ 70 h 101"/>
                  <a:gd name="T22" fmla="*/ 7 w 85"/>
                  <a:gd name="T23" fmla="*/ 83 h 101"/>
                  <a:gd name="T24" fmla="*/ 7 w 85"/>
                  <a:gd name="T25" fmla="*/ 89 h 101"/>
                  <a:gd name="T26" fmla="*/ 55 w 85"/>
                  <a:gd name="T27" fmla="*/ 34 h 101"/>
                  <a:gd name="T28" fmla="*/ 61 w 85"/>
                  <a:gd name="T29" fmla="*/ 39 h 101"/>
                  <a:gd name="T30" fmla="*/ 55 w 85"/>
                  <a:gd name="T31" fmla="*/ 45 h 101"/>
                  <a:gd name="T32" fmla="*/ 50 w 85"/>
                  <a:gd name="T33" fmla="*/ 39 h 101"/>
                  <a:gd name="T34" fmla="*/ 55 w 85"/>
                  <a:gd name="T35" fmla="*/ 34 h 101"/>
                  <a:gd name="T36" fmla="*/ 46 w 85"/>
                  <a:gd name="T37" fmla="*/ 52 h 101"/>
                  <a:gd name="T38" fmla="*/ 54 w 85"/>
                  <a:gd name="T39" fmla="*/ 60 h 101"/>
                  <a:gd name="T40" fmla="*/ 46 w 85"/>
                  <a:gd name="T41" fmla="*/ 67 h 101"/>
                  <a:gd name="T42" fmla="*/ 39 w 85"/>
                  <a:gd name="T43" fmla="*/ 60 h 101"/>
                  <a:gd name="T44" fmla="*/ 46 w 85"/>
                  <a:gd name="T45" fmla="*/ 52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5" h="101">
                    <a:moveTo>
                      <a:pt x="7" y="89"/>
                    </a:moveTo>
                    <a:cubicBezTo>
                      <a:pt x="8" y="101"/>
                      <a:pt x="8" y="101"/>
                      <a:pt x="8" y="101"/>
                    </a:cubicBezTo>
                    <a:cubicBezTo>
                      <a:pt x="22" y="91"/>
                      <a:pt x="22" y="91"/>
                      <a:pt x="22" y="91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85" y="43"/>
                      <a:pt x="85" y="43"/>
                      <a:pt x="85" y="4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7"/>
                      <a:pt x="1" y="17"/>
                      <a:pt x="1" y="17"/>
                    </a:cubicBezTo>
                    <a:cubicBezTo>
                      <a:pt x="37" y="26"/>
                      <a:pt x="37" y="26"/>
                      <a:pt x="37" y="26"/>
                    </a:cubicBezTo>
                    <a:cubicBezTo>
                      <a:pt x="39" y="26"/>
                      <a:pt x="40" y="27"/>
                      <a:pt x="40" y="28"/>
                    </a:cubicBezTo>
                    <a:cubicBezTo>
                      <a:pt x="41" y="29"/>
                      <a:pt x="40" y="31"/>
                      <a:pt x="39" y="32"/>
                    </a:cubicBezTo>
                    <a:cubicBezTo>
                      <a:pt x="6" y="70"/>
                      <a:pt x="6" y="70"/>
                      <a:pt x="6" y="70"/>
                    </a:cubicBezTo>
                    <a:cubicBezTo>
                      <a:pt x="7" y="83"/>
                      <a:pt x="7" y="83"/>
                      <a:pt x="7" y="83"/>
                    </a:cubicBezTo>
                    <a:lnTo>
                      <a:pt x="7" y="89"/>
                    </a:lnTo>
                    <a:close/>
                    <a:moveTo>
                      <a:pt x="55" y="34"/>
                    </a:moveTo>
                    <a:cubicBezTo>
                      <a:pt x="58" y="34"/>
                      <a:pt x="61" y="36"/>
                      <a:pt x="61" y="39"/>
                    </a:cubicBezTo>
                    <a:cubicBezTo>
                      <a:pt x="61" y="42"/>
                      <a:pt x="58" y="45"/>
                      <a:pt x="55" y="45"/>
                    </a:cubicBezTo>
                    <a:cubicBezTo>
                      <a:pt x="52" y="45"/>
                      <a:pt x="50" y="42"/>
                      <a:pt x="50" y="39"/>
                    </a:cubicBezTo>
                    <a:cubicBezTo>
                      <a:pt x="50" y="36"/>
                      <a:pt x="52" y="34"/>
                      <a:pt x="55" y="34"/>
                    </a:cubicBezTo>
                    <a:moveTo>
                      <a:pt x="46" y="52"/>
                    </a:moveTo>
                    <a:cubicBezTo>
                      <a:pt x="50" y="52"/>
                      <a:pt x="54" y="56"/>
                      <a:pt x="54" y="60"/>
                    </a:cubicBezTo>
                    <a:cubicBezTo>
                      <a:pt x="54" y="64"/>
                      <a:pt x="50" y="67"/>
                      <a:pt x="46" y="67"/>
                    </a:cubicBezTo>
                    <a:cubicBezTo>
                      <a:pt x="42" y="67"/>
                      <a:pt x="39" y="64"/>
                      <a:pt x="39" y="60"/>
                    </a:cubicBezTo>
                    <a:cubicBezTo>
                      <a:pt x="39" y="56"/>
                      <a:pt x="42" y="52"/>
                      <a:pt x="46" y="52"/>
                    </a:cubicBezTo>
                  </a:path>
                </a:pathLst>
              </a:custGeom>
              <a:solidFill>
                <a:srgbClr val="F8FCE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" name="Freeform 122"/>
              <p:cNvSpPr>
                <a:spLocks noEditPoints="1"/>
              </p:cNvSpPr>
              <p:nvPr/>
            </p:nvSpPr>
            <p:spPr bwMode="auto">
              <a:xfrm>
                <a:off x="8304213" y="5091113"/>
                <a:ext cx="173038" cy="193675"/>
              </a:xfrm>
              <a:custGeom>
                <a:avLst/>
                <a:gdLst>
                  <a:gd name="T0" fmla="*/ 8 w 81"/>
                  <a:gd name="T1" fmla="*/ 73 h 91"/>
                  <a:gd name="T2" fmla="*/ 15 w 81"/>
                  <a:gd name="T3" fmla="*/ 91 h 91"/>
                  <a:gd name="T4" fmla="*/ 31 w 81"/>
                  <a:gd name="T5" fmla="*/ 72 h 91"/>
                  <a:gd name="T6" fmla="*/ 37 w 81"/>
                  <a:gd name="T7" fmla="*/ 66 h 91"/>
                  <a:gd name="T8" fmla="*/ 49 w 81"/>
                  <a:gd name="T9" fmla="*/ 52 h 91"/>
                  <a:gd name="T10" fmla="*/ 52 w 81"/>
                  <a:gd name="T11" fmla="*/ 48 h 91"/>
                  <a:gd name="T12" fmla="*/ 56 w 81"/>
                  <a:gd name="T13" fmla="*/ 44 h 91"/>
                  <a:gd name="T14" fmla="*/ 81 w 81"/>
                  <a:gd name="T15" fmla="*/ 15 h 91"/>
                  <a:gd name="T16" fmla="*/ 53 w 81"/>
                  <a:gd name="T17" fmla="*/ 9 h 91"/>
                  <a:gd name="T18" fmla="*/ 49 w 81"/>
                  <a:gd name="T19" fmla="*/ 8 h 91"/>
                  <a:gd name="T20" fmla="*/ 45 w 81"/>
                  <a:gd name="T21" fmla="*/ 7 h 91"/>
                  <a:gd name="T22" fmla="*/ 15 w 81"/>
                  <a:gd name="T23" fmla="*/ 0 h 91"/>
                  <a:gd name="T24" fmla="*/ 0 w 81"/>
                  <a:gd name="T25" fmla="*/ 51 h 91"/>
                  <a:gd name="T26" fmla="*/ 6 w 81"/>
                  <a:gd name="T27" fmla="*/ 66 h 91"/>
                  <a:gd name="T28" fmla="*/ 8 w 81"/>
                  <a:gd name="T29" fmla="*/ 73 h 91"/>
                  <a:gd name="T30" fmla="*/ 45 w 81"/>
                  <a:gd name="T31" fmla="*/ 14 h 91"/>
                  <a:gd name="T32" fmla="*/ 46 w 81"/>
                  <a:gd name="T33" fmla="*/ 14 h 91"/>
                  <a:gd name="T34" fmla="*/ 49 w 81"/>
                  <a:gd name="T35" fmla="*/ 12 h 91"/>
                  <a:gd name="T36" fmla="*/ 53 w 81"/>
                  <a:gd name="T37" fmla="*/ 13 h 91"/>
                  <a:gd name="T38" fmla="*/ 55 w 81"/>
                  <a:gd name="T39" fmla="*/ 15 h 91"/>
                  <a:gd name="T40" fmla="*/ 55 w 81"/>
                  <a:gd name="T41" fmla="*/ 25 h 91"/>
                  <a:gd name="T42" fmla="*/ 54 w 81"/>
                  <a:gd name="T43" fmla="*/ 26 h 91"/>
                  <a:gd name="T44" fmla="*/ 51 w 81"/>
                  <a:gd name="T45" fmla="*/ 27 h 91"/>
                  <a:gd name="T46" fmla="*/ 47 w 81"/>
                  <a:gd name="T47" fmla="*/ 26 h 91"/>
                  <a:gd name="T48" fmla="*/ 45 w 81"/>
                  <a:gd name="T49" fmla="*/ 25 h 91"/>
                  <a:gd name="T50" fmla="*/ 45 w 81"/>
                  <a:gd name="T51" fmla="*/ 14 h 91"/>
                  <a:gd name="T52" fmla="*/ 25 w 81"/>
                  <a:gd name="T53" fmla="*/ 23 h 91"/>
                  <a:gd name="T54" fmla="*/ 33 w 81"/>
                  <a:gd name="T55" fmla="*/ 23 h 91"/>
                  <a:gd name="T56" fmla="*/ 33 w 81"/>
                  <a:gd name="T57" fmla="*/ 31 h 91"/>
                  <a:gd name="T58" fmla="*/ 25 w 81"/>
                  <a:gd name="T59" fmla="*/ 31 h 91"/>
                  <a:gd name="T60" fmla="*/ 25 w 81"/>
                  <a:gd name="T61" fmla="*/ 23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81" h="91">
                    <a:moveTo>
                      <a:pt x="8" y="73"/>
                    </a:moveTo>
                    <a:cubicBezTo>
                      <a:pt x="15" y="91"/>
                      <a:pt x="15" y="91"/>
                      <a:pt x="15" y="91"/>
                    </a:cubicBezTo>
                    <a:cubicBezTo>
                      <a:pt x="31" y="72"/>
                      <a:pt x="31" y="72"/>
                      <a:pt x="31" y="72"/>
                    </a:cubicBezTo>
                    <a:cubicBezTo>
                      <a:pt x="37" y="66"/>
                      <a:pt x="37" y="66"/>
                      <a:pt x="37" y="66"/>
                    </a:cubicBezTo>
                    <a:cubicBezTo>
                      <a:pt x="49" y="52"/>
                      <a:pt x="49" y="52"/>
                      <a:pt x="49" y="52"/>
                    </a:cubicBezTo>
                    <a:cubicBezTo>
                      <a:pt x="52" y="48"/>
                      <a:pt x="52" y="48"/>
                      <a:pt x="52" y="48"/>
                    </a:cubicBezTo>
                    <a:cubicBezTo>
                      <a:pt x="56" y="44"/>
                      <a:pt x="56" y="44"/>
                      <a:pt x="56" y="44"/>
                    </a:cubicBezTo>
                    <a:cubicBezTo>
                      <a:pt x="81" y="15"/>
                      <a:pt x="81" y="15"/>
                      <a:pt x="81" y="15"/>
                    </a:cubicBezTo>
                    <a:cubicBezTo>
                      <a:pt x="53" y="9"/>
                      <a:pt x="53" y="9"/>
                      <a:pt x="53" y="9"/>
                    </a:cubicBezTo>
                    <a:cubicBezTo>
                      <a:pt x="49" y="8"/>
                      <a:pt x="49" y="8"/>
                      <a:pt x="49" y="8"/>
                    </a:cubicBezTo>
                    <a:cubicBezTo>
                      <a:pt x="45" y="7"/>
                      <a:pt x="45" y="7"/>
                      <a:pt x="45" y="7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0" y="51"/>
                      <a:pt x="0" y="51"/>
                      <a:pt x="0" y="51"/>
                    </a:cubicBezTo>
                    <a:cubicBezTo>
                      <a:pt x="6" y="66"/>
                      <a:pt x="6" y="66"/>
                      <a:pt x="6" y="66"/>
                    </a:cubicBezTo>
                    <a:lnTo>
                      <a:pt x="8" y="73"/>
                    </a:lnTo>
                    <a:close/>
                    <a:moveTo>
                      <a:pt x="45" y="14"/>
                    </a:moveTo>
                    <a:cubicBezTo>
                      <a:pt x="45" y="14"/>
                      <a:pt x="46" y="14"/>
                      <a:pt x="46" y="14"/>
                    </a:cubicBezTo>
                    <a:cubicBezTo>
                      <a:pt x="47" y="13"/>
                      <a:pt x="48" y="13"/>
                      <a:pt x="49" y="12"/>
                    </a:cubicBezTo>
                    <a:cubicBezTo>
                      <a:pt x="51" y="12"/>
                      <a:pt x="52" y="13"/>
                      <a:pt x="53" y="13"/>
                    </a:cubicBezTo>
                    <a:cubicBezTo>
                      <a:pt x="54" y="13"/>
                      <a:pt x="55" y="14"/>
                      <a:pt x="55" y="15"/>
                    </a:cubicBezTo>
                    <a:cubicBezTo>
                      <a:pt x="58" y="18"/>
                      <a:pt x="58" y="22"/>
                      <a:pt x="55" y="25"/>
                    </a:cubicBezTo>
                    <a:cubicBezTo>
                      <a:pt x="55" y="25"/>
                      <a:pt x="54" y="26"/>
                      <a:pt x="54" y="26"/>
                    </a:cubicBezTo>
                    <a:cubicBezTo>
                      <a:pt x="53" y="27"/>
                      <a:pt x="52" y="27"/>
                      <a:pt x="51" y="27"/>
                    </a:cubicBezTo>
                    <a:cubicBezTo>
                      <a:pt x="49" y="27"/>
                      <a:pt x="48" y="27"/>
                      <a:pt x="47" y="26"/>
                    </a:cubicBezTo>
                    <a:cubicBezTo>
                      <a:pt x="46" y="26"/>
                      <a:pt x="45" y="25"/>
                      <a:pt x="45" y="25"/>
                    </a:cubicBezTo>
                    <a:cubicBezTo>
                      <a:pt x="42" y="22"/>
                      <a:pt x="42" y="17"/>
                      <a:pt x="45" y="14"/>
                    </a:cubicBezTo>
                    <a:moveTo>
                      <a:pt x="25" y="23"/>
                    </a:moveTo>
                    <a:cubicBezTo>
                      <a:pt x="27" y="21"/>
                      <a:pt x="31" y="21"/>
                      <a:pt x="33" y="23"/>
                    </a:cubicBezTo>
                    <a:cubicBezTo>
                      <a:pt x="35" y="25"/>
                      <a:pt x="35" y="29"/>
                      <a:pt x="33" y="31"/>
                    </a:cubicBezTo>
                    <a:cubicBezTo>
                      <a:pt x="30" y="33"/>
                      <a:pt x="27" y="33"/>
                      <a:pt x="25" y="31"/>
                    </a:cubicBezTo>
                    <a:cubicBezTo>
                      <a:pt x="23" y="28"/>
                      <a:pt x="23" y="25"/>
                      <a:pt x="25" y="23"/>
                    </a:cubicBezTo>
                  </a:path>
                </a:pathLst>
              </a:custGeom>
              <a:solidFill>
                <a:srgbClr val="F8FCE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" name="Freeform 123"/>
              <p:cNvSpPr>
                <a:spLocks noEditPoints="1"/>
              </p:cNvSpPr>
              <p:nvPr/>
            </p:nvSpPr>
            <p:spPr bwMode="auto">
              <a:xfrm>
                <a:off x="8134350" y="5084763"/>
                <a:ext cx="187325" cy="187325"/>
              </a:xfrm>
              <a:custGeom>
                <a:avLst/>
                <a:gdLst>
                  <a:gd name="T0" fmla="*/ 83 w 87"/>
                  <a:gd name="T1" fmla="*/ 1 h 88"/>
                  <a:gd name="T2" fmla="*/ 62 w 87"/>
                  <a:gd name="T3" fmla="*/ 7 h 88"/>
                  <a:gd name="T4" fmla="*/ 58 w 87"/>
                  <a:gd name="T5" fmla="*/ 8 h 88"/>
                  <a:gd name="T6" fmla="*/ 55 w 87"/>
                  <a:gd name="T7" fmla="*/ 9 h 88"/>
                  <a:gd name="T8" fmla="*/ 0 w 87"/>
                  <a:gd name="T9" fmla="*/ 25 h 88"/>
                  <a:gd name="T10" fmla="*/ 47 w 87"/>
                  <a:gd name="T11" fmla="*/ 73 h 88"/>
                  <a:gd name="T12" fmla="*/ 53 w 87"/>
                  <a:gd name="T13" fmla="*/ 79 h 88"/>
                  <a:gd name="T14" fmla="*/ 62 w 87"/>
                  <a:gd name="T15" fmla="*/ 88 h 88"/>
                  <a:gd name="T16" fmla="*/ 65 w 87"/>
                  <a:gd name="T17" fmla="*/ 78 h 88"/>
                  <a:gd name="T18" fmla="*/ 67 w 87"/>
                  <a:gd name="T19" fmla="*/ 71 h 88"/>
                  <a:gd name="T20" fmla="*/ 71 w 87"/>
                  <a:gd name="T21" fmla="*/ 55 h 88"/>
                  <a:gd name="T22" fmla="*/ 73 w 87"/>
                  <a:gd name="T23" fmla="*/ 49 h 88"/>
                  <a:gd name="T24" fmla="*/ 75 w 87"/>
                  <a:gd name="T25" fmla="*/ 43 h 88"/>
                  <a:gd name="T26" fmla="*/ 86 w 87"/>
                  <a:gd name="T27" fmla="*/ 2 h 88"/>
                  <a:gd name="T28" fmla="*/ 87 w 87"/>
                  <a:gd name="T29" fmla="*/ 0 h 88"/>
                  <a:gd name="T30" fmla="*/ 83 w 87"/>
                  <a:gd name="T31" fmla="*/ 1 h 88"/>
                  <a:gd name="T32" fmla="*/ 30 w 87"/>
                  <a:gd name="T33" fmla="*/ 32 h 88"/>
                  <a:gd name="T34" fmla="*/ 25 w 87"/>
                  <a:gd name="T35" fmla="*/ 27 h 88"/>
                  <a:gd name="T36" fmla="*/ 30 w 87"/>
                  <a:gd name="T37" fmla="*/ 22 h 88"/>
                  <a:gd name="T38" fmla="*/ 35 w 87"/>
                  <a:gd name="T39" fmla="*/ 27 h 88"/>
                  <a:gd name="T40" fmla="*/ 30 w 87"/>
                  <a:gd name="T41" fmla="*/ 32 h 88"/>
                  <a:gd name="T42" fmla="*/ 45 w 87"/>
                  <a:gd name="T43" fmla="*/ 48 h 88"/>
                  <a:gd name="T44" fmla="*/ 38 w 87"/>
                  <a:gd name="T45" fmla="*/ 42 h 88"/>
                  <a:gd name="T46" fmla="*/ 45 w 87"/>
                  <a:gd name="T47" fmla="*/ 35 h 88"/>
                  <a:gd name="T48" fmla="*/ 51 w 87"/>
                  <a:gd name="T49" fmla="*/ 42 h 88"/>
                  <a:gd name="T50" fmla="*/ 45 w 87"/>
                  <a:gd name="T51" fmla="*/ 48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87" h="88">
                    <a:moveTo>
                      <a:pt x="83" y="1"/>
                    </a:moveTo>
                    <a:cubicBezTo>
                      <a:pt x="62" y="7"/>
                      <a:pt x="62" y="7"/>
                      <a:pt x="62" y="7"/>
                    </a:cubicBezTo>
                    <a:cubicBezTo>
                      <a:pt x="58" y="8"/>
                      <a:pt x="58" y="8"/>
                      <a:pt x="58" y="8"/>
                    </a:cubicBezTo>
                    <a:cubicBezTo>
                      <a:pt x="55" y="9"/>
                      <a:pt x="55" y="9"/>
                      <a:pt x="55" y="9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47" y="73"/>
                      <a:pt x="47" y="73"/>
                      <a:pt x="47" y="73"/>
                    </a:cubicBezTo>
                    <a:cubicBezTo>
                      <a:pt x="53" y="79"/>
                      <a:pt x="53" y="79"/>
                      <a:pt x="53" y="79"/>
                    </a:cubicBezTo>
                    <a:cubicBezTo>
                      <a:pt x="62" y="88"/>
                      <a:pt x="62" y="88"/>
                      <a:pt x="62" y="88"/>
                    </a:cubicBezTo>
                    <a:cubicBezTo>
                      <a:pt x="65" y="78"/>
                      <a:pt x="65" y="78"/>
                      <a:pt x="65" y="78"/>
                    </a:cubicBezTo>
                    <a:cubicBezTo>
                      <a:pt x="67" y="71"/>
                      <a:pt x="67" y="71"/>
                      <a:pt x="67" y="71"/>
                    </a:cubicBezTo>
                    <a:cubicBezTo>
                      <a:pt x="71" y="55"/>
                      <a:pt x="71" y="55"/>
                      <a:pt x="71" y="55"/>
                    </a:cubicBezTo>
                    <a:cubicBezTo>
                      <a:pt x="73" y="49"/>
                      <a:pt x="73" y="49"/>
                      <a:pt x="73" y="49"/>
                    </a:cubicBezTo>
                    <a:cubicBezTo>
                      <a:pt x="75" y="43"/>
                      <a:pt x="75" y="43"/>
                      <a:pt x="75" y="43"/>
                    </a:cubicBezTo>
                    <a:cubicBezTo>
                      <a:pt x="86" y="2"/>
                      <a:pt x="86" y="2"/>
                      <a:pt x="86" y="2"/>
                    </a:cubicBezTo>
                    <a:cubicBezTo>
                      <a:pt x="87" y="0"/>
                      <a:pt x="87" y="0"/>
                      <a:pt x="87" y="0"/>
                    </a:cubicBezTo>
                    <a:lnTo>
                      <a:pt x="83" y="1"/>
                    </a:lnTo>
                    <a:close/>
                    <a:moveTo>
                      <a:pt x="30" y="32"/>
                    </a:moveTo>
                    <a:cubicBezTo>
                      <a:pt x="27" y="32"/>
                      <a:pt x="25" y="29"/>
                      <a:pt x="25" y="27"/>
                    </a:cubicBezTo>
                    <a:cubicBezTo>
                      <a:pt x="25" y="24"/>
                      <a:pt x="27" y="22"/>
                      <a:pt x="30" y="22"/>
                    </a:cubicBezTo>
                    <a:cubicBezTo>
                      <a:pt x="33" y="22"/>
                      <a:pt x="35" y="24"/>
                      <a:pt x="35" y="27"/>
                    </a:cubicBezTo>
                    <a:cubicBezTo>
                      <a:pt x="35" y="29"/>
                      <a:pt x="33" y="32"/>
                      <a:pt x="30" y="32"/>
                    </a:cubicBezTo>
                    <a:moveTo>
                      <a:pt x="45" y="48"/>
                    </a:moveTo>
                    <a:cubicBezTo>
                      <a:pt x="41" y="48"/>
                      <a:pt x="38" y="45"/>
                      <a:pt x="38" y="42"/>
                    </a:cubicBezTo>
                    <a:cubicBezTo>
                      <a:pt x="38" y="38"/>
                      <a:pt x="41" y="35"/>
                      <a:pt x="45" y="35"/>
                    </a:cubicBezTo>
                    <a:cubicBezTo>
                      <a:pt x="49" y="35"/>
                      <a:pt x="51" y="38"/>
                      <a:pt x="51" y="42"/>
                    </a:cubicBezTo>
                    <a:cubicBezTo>
                      <a:pt x="51" y="45"/>
                      <a:pt x="49" y="48"/>
                      <a:pt x="45" y="48"/>
                    </a:cubicBezTo>
                  </a:path>
                </a:pathLst>
              </a:custGeom>
              <a:solidFill>
                <a:srgbClr val="F8FCE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13" name="组合 39"/>
            <p:cNvGrpSpPr/>
            <p:nvPr/>
          </p:nvGrpSpPr>
          <p:grpSpPr>
            <a:xfrm>
              <a:off x="8372475" y="2714625"/>
              <a:ext cx="333375" cy="241300"/>
              <a:chOff x="8372475" y="2714625"/>
              <a:chExt cx="333375" cy="241300"/>
            </a:xfrm>
          </p:grpSpPr>
          <p:sp>
            <p:nvSpPr>
              <p:cNvPr id="44" name="Oval 124"/>
              <p:cNvSpPr>
                <a:spLocks noChangeArrowheads="1"/>
              </p:cNvSpPr>
              <p:nvPr/>
            </p:nvSpPr>
            <p:spPr bwMode="auto">
              <a:xfrm>
                <a:off x="8531225" y="2800350"/>
                <a:ext cx="100013" cy="98425"/>
              </a:xfrm>
              <a:prstGeom prst="ellipse">
                <a:avLst/>
              </a:prstGeom>
              <a:solidFill>
                <a:srgbClr val="F8FCE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" name="Freeform 125"/>
              <p:cNvSpPr>
                <a:spLocks noEditPoints="1"/>
              </p:cNvSpPr>
              <p:nvPr/>
            </p:nvSpPr>
            <p:spPr bwMode="auto">
              <a:xfrm>
                <a:off x="8372475" y="2714625"/>
                <a:ext cx="333375" cy="241300"/>
              </a:xfrm>
              <a:custGeom>
                <a:avLst/>
                <a:gdLst>
                  <a:gd name="T0" fmla="*/ 135 w 156"/>
                  <a:gd name="T1" fmla="*/ 11 h 113"/>
                  <a:gd name="T2" fmla="*/ 125 w 156"/>
                  <a:gd name="T3" fmla="*/ 11 h 113"/>
                  <a:gd name="T4" fmla="*/ 113 w 156"/>
                  <a:gd name="T5" fmla="*/ 0 h 113"/>
                  <a:gd name="T6" fmla="*/ 78 w 156"/>
                  <a:gd name="T7" fmla="*/ 0 h 113"/>
                  <a:gd name="T8" fmla="*/ 68 w 156"/>
                  <a:gd name="T9" fmla="*/ 11 h 113"/>
                  <a:gd name="T10" fmla="*/ 47 w 156"/>
                  <a:gd name="T11" fmla="*/ 11 h 113"/>
                  <a:gd name="T12" fmla="*/ 40 w 156"/>
                  <a:gd name="T13" fmla="*/ 5 h 113"/>
                  <a:gd name="T14" fmla="*/ 26 w 156"/>
                  <a:gd name="T15" fmla="*/ 5 h 113"/>
                  <a:gd name="T16" fmla="*/ 19 w 156"/>
                  <a:gd name="T17" fmla="*/ 11 h 113"/>
                  <a:gd name="T18" fmla="*/ 0 w 156"/>
                  <a:gd name="T19" fmla="*/ 32 h 113"/>
                  <a:gd name="T20" fmla="*/ 0 w 156"/>
                  <a:gd name="T21" fmla="*/ 92 h 113"/>
                  <a:gd name="T22" fmla="*/ 21 w 156"/>
                  <a:gd name="T23" fmla="*/ 113 h 113"/>
                  <a:gd name="T24" fmla="*/ 135 w 156"/>
                  <a:gd name="T25" fmla="*/ 113 h 113"/>
                  <a:gd name="T26" fmla="*/ 156 w 156"/>
                  <a:gd name="T27" fmla="*/ 92 h 113"/>
                  <a:gd name="T28" fmla="*/ 156 w 156"/>
                  <a:gd name="T29" fmla="*/ 32 h 113"/>
                  <a:gd name="T30" fmla="*/ 135 w 156"/>
                  <a:gd name="T31" fmla="*/ 11 h 113"/>
                  <a:gd name="T32" fmla="*/ 19 w 156"/>
                  <a:gd name="T33" fmla="*/ 87 h 113"/>
                  <a:gd name="T34" fmla="*/ 15 w 156"/>
                  <a:gd name="T35" fmla="*/ 91 h 113"/>
                  <a:gd name="T36" fmla="*/ 11 w 156"/>
                  <a:gd name="T37" fmla="*/ 87 h 113"/>
                  <a:gd name="T38" fmla="*/ 11 w 156"/>
                  <a:gd name="T39" fmla="*/ 46 h 113"/>
                  <a:gd name="T40" fmla="*/ 15 w 156"/>
                  <a:gd name="T41" fmla="*/ 42 h 113"/>
                  <a:gd name="T42" fmla="*/ 19 w 156"/>
                  <a:gd name="T43" fmla="*/ 46 h 113"/>
                  <a:gd name="T44" fmla="*/ 19 w 156"/>
                  <a:gd name="T45" fmla="*/ 87 h 113"/>
                  <a:gd name="T46" fmla="*/ 42 w 156"/>
                  <a:gd name="T47" fmla="*/ 27 h 113"/>
                  <a:gd name="T48" fmla="*/ 38 w 156"/>
                  <a:gd name="T49" fmla="*/ 31 h 113"/>
                  <a:gd name="T50" fmla="*/ 28 w 156"/>
                  <a:gd name="T51" fmla="*/ 31 h 113"/>
                  <a:gd name="T52" fmla="*/ 24 w 156"/>
                  <a:gd name="T53" fmla="*/ 27 h 113"/>
                  <a:gd name="T54" fmla="*/ 24 w 156"/>
                  <a:gd name="T55" fmla="*/ 24 h 113"/>
                  <a:gd name="T56" fmla="*/ 28 w 156"/>
                  <a:gd name="T57" fmla="*/ 20 h 113"/>
                  <a:gd name="T58" fmla="*/ 38 w 156"/>
                  <a:gd name="T59" fmla="*/ 20 h 113"/>
                  <a:gd name="T60" fmla="*/ 42 w 156"/>
                  <a:gd name="T61" fmla="*/ 24 h 113"/>
                  <a:gd name="T62" fmla="*/ 42 w 156"/>
                  <a:gd name="T63" fmla="*/ 27 h 113"/>
                  <a:gd name="T64" fmla="*/ 97 w 156"/>
                  <a:gd name="T65" fmla="*/ 95 h 113"/>
                  <a:gd name="T66" fmla="*/ 65 w 156"/>
                  <a:gd name="T67" fmla="*/ 63 h 113"/>
                  <a:gd name="T68" fmla="*/ 97 w 156"/>
                  <a:gd name="T69" fmla="*/ 30 h 113"/>
                  <a:gd name="T70" fmla="*/ 130 w 156"/>
                  <a:gd name="T71" fmla="*/ 63 h 113"/>
                  <a:gd name="T72" fmla="*/ 97 w 156"/>
                  <a:gd name="T73" fmla="*/ 95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56" h="113">
                    <a:moveTo>
                      <a:pt x="135" y="11"/>
                    </a:moveTo>
                    <a:cubicBezTo>
                      <a:pt x="125" y="11"/>
                      <a:pt x="125" y="11"/>
                      <a:pt x="125" y="11"/>
                    </a:cubicBezTo>
                    <a:cubicBezTo>
                      <a:pt x="113" y="0"/>
                      <a:pt x="113" y="0"/>
                      <a:pt x="113" y="0"/>
                    </a:cubicBezTo>
                    <a:cubicBezTo>
                      <a:pt x="78" y="0"/>
                      <a:pt x="78" y="0"/>
                      <a:pt x="78" y="0"/>
                    </a:cubicBezTo>
                    <a:cubicBezTo>
                      <a:pt x="68" y="11"/>
                      <a:pt x="68" y="11"/>
                      <a:pt x="68" y="11"/>
                    </a:cubicBezTo>
                    <a:cubicBezTo>
                      <a:pt x="47" y="11"/>
                      <a:pt x="47" y="11"/>
                      <a:pt x="47" y="11"/>
                    </a:cubicBezTo>
                    <a:cubicBezTo>
                      <a:pt x="46" y="8"/>
                      <a:pt x="44" y="5"/>
                      <a:pt x="40" y="5"/>
                    </a:cubicBezTo>
                    <a:cubicBezTo>
                      <a:pt x="26" y="5"/>
                      <a:pt x="26" y="5"/>
                      <a:pt x="26" y="5"/>
                    </a:cubicBezTo>
                    <a:cubicBezTo>
                      <a:pt x="23" y="5"/>
                      <a:pt x="20" y="8"/>
                      <a:pt x="19" y="11"/>
                    </a:cubicBezTo>
                    <a:cubicBezTo>
                      <a:pt x="9" y="12"/>
                      <a:pt x="0" y="21"/>
                      <a:pt x="0" y="32"/>
                    </a:cubicBezTo>
                    <a:cubicBezTo>
                      <a:pt x="0" y="92"/>
                      <a:pt x="0" y="92"/>
                      <a:pt x="0" y="92"/>
                    </a:cubicBezTo>
                    <a:cubicBezTo>
                      <a:pt x="0" y="103"/>
                      <a:pt x="10" y="113"/>
                      <a:pt x="21" y="113"/>
                    </a:cubicBezTo>
                    <a:cubicBezTo>
                      <a:pt x="135" y="113"/>
                      <a:pt x="135" y="113"/>
                      <a:pt x="135" y="113"/>
                    </a:cubicBezTo>
                    <a:cubicBezTo>
                      <a:pt x="147" y="113"/>
                      <a:pt x="156" y="103"/>
                      <a:pt x="156" y="92"/>
                    </a:cubicBezTo>
                    <a:cubicBezTo>
                      <a:pt x="156" y="32"/>
                      <a:pt x="156" y="32"/>
                      <a:pt x="156" y="32"/>
                    </a:cubicBezTo>
                    <a:cubicBezTo>
                      <a:pt x="156" y="21"/>
                      <a:pt x="147" y="11"/>
                      <a:pt x="135" y="11"/>
                    </a:cubicBezTo>
                    <a:moveTo>
                      <a:pt x="19" y="87"/>
                    </a:moveTo>
                    <a:cubicBezTo>
                      <a:pt x="19" y="89"/>
                      <a:pt x="17" y="91"/>
                      <a:pt x="15" y="91"/>
                    </a:cubicBezTo>
                    <a:cubicBezTo>
                      <a:pt x="13" y="91"/>
                      <a:pt x="11" y="89"/>
                      <a:pt x="11" y="87"/>
                    </a:cubicBezTo>
                    <a:cubicBezTo>
                      <a:pt x="11" y="46"/>
                      <a:pt x="11" y="46"/>
                      <a:pt x="11" y="46"/>
                    </a:cubicBezTo>
                    <a:cubicBezTo>
                      <a:pt x="11" y="44"/>
                      <a:pt x="13" y="42"/>
                      <a:pt x="15" y="42"/>
                    </a:cubicBezTo>
                    <a:cubicBezTo>
                      <a:pt x="17" y="42"/>
                      <a:pt x="19" y="44"/>
                      <a:pt x="19" y="46"/>
                    </a:cubicBezTo>
                    <a:lnTo>
                      <a:pt x="19" y="87"/>
                    </a:lnTo>
                    <a:close/>
                    <a:moveTo>
                      <a:pt x="42" y="27"/>
                    </a:moveTo>
                    <a:cubicBezTo>
                      <a:pt x="42" y="29"/>
                      <a:pt x="41" y="31"/>
                      <a:pt x="38" y="31"/>
                    </a:cubicBezTo>
                    <a:cubicBezTo>
                      <a:pt x="28" y="31"/>
                      <a:pt x="28" y="31"/>
                      <a:pt x="28" y="31"/>
                    </a:cubicBezTo>
                    <a:cubicBezTo>
                      <a:pt x="25" y="31"/>
                      <a:pt x="24" y="29"/>
                      <a:pt x="24" y="27"/>
                    </a:cubicBezTo>
                    <a:cubicBezTo>
                      <a:pt x="24" y="24"/>
                      <a:pt x="24" y="24"/>
                      <a:pt x="24" y="24"/>
                    </a:cubicBezTo>
                    <a:cubicBezTo>
                      <a:pt x="24" y="22"/>
                      <a:pt x="25" y="20"/>
                      <a:pt x="28" y="20"/>
                    </a:cubicBezTo>
                    <a:cubicBezTo>
                      <a:pt x="38" y="20"/>
                      <a:pt x="38" y="20"/>
                      <a:pt x="38" y="20"/>
                    </a:cubicBezTo>
                    <a:cubicBezTo>
                      <a:pt x="41" y="20"/>
                      <a:pt x="42" y="22"/>
                      <a:pt x="42" y="24"/>
                    </a:cubicBezTo>
                    <a:lnTo>
                      <a:pt x="42" y="27"/>
                    </a:lnTo>
                    <a:close/>
                    <a:moveTo>
                      <a:pt x="97" y="95"/>
                    </a:moveTo>
                    <a:cubicBezTo>
                      <a:pt x="79" y="95"/>
                      <a:pt x="65" y="81"/>
                      <a:pt x="65" y="63"/>
                    </a:cubicBezTo>
                    <a:cubicBezTo>
                      <a:pt x="65" y="44"/>
                      <a:pt x="79" y="30"/>
                      <a:pt x="97" y="30"/>
                    </a:cubicBezTo>
                    <a:cubicBezTo>
                      <a:pt x="116" y="30"/>
                      <a:pt x="130" y="44"/>
                      <a:pt x="130" y="63"/>
                    </a:cubicBezTo>
                    <a:cubicBezTo>
                      <a:pt x="130" y="81"/>
                      <a:pt x="116" y="95"/>
                      <a:pt x="97" y="95"/>
                    </a:cubicBezTo>
                  </a:path>
                </a:pathLst>
              </a:custGeom>
              <a:solidFill>
                <a:srgbClr val="F8FCE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41" name="Freeform 126"/>
            <p:cNvSpPr>
              <a:spLocks noEditPoints="1"/>
            </p:cNvSpPr>
            <p:nvPr/>
          </p:nvSpPr>
          <p:spPr bwMode="auto">
            <a:xfrm>
              <a:off x="8189913" y="1211263"/>
              <a:ext cx="439738" cy="431800"/>
            </a:xfrm>
            <a:custGeom>
              <a:avLst/>
              <a:gdLst>
                <a:gd name="T0" fmla="*/ 0 w 205"/>
                <a:gd name="T1" fmla="*/ 202 h 202"/>
                <a:gd name="T2" fmla="*/ 205 w 205"/>
                <a:gd name="T3" fmla="*/ 202 h 202"/>
                <a:gd name="T4" fmla="*/ 106 w 205"/>
                <a:gd name="T5" fmla="*/ 176 h 202"/>
                <a:gd name="T6" fmla="*/ 106 w 205"/>
                <a:gd name="T7" fmla="*/ 81 h 202"/>
                <a:gd name="T8" fmla="*/ 122 w 205"/>
                <a:gd name="T9" fmla="*/ 74 h 202"/>
                <a:gd name="T10" fmla="*/ 141 w 205"/>
                <a:gd name="T11" fmla="*/ 86 h 202"/>
                <a:gd name="T12" fmla="*/ 161 w 205"/>
                <a:gd name="T13" fmla="*/ 74 h 202"/>
                <a:gd name="T14" fmla="*/ 180 w 205"/>
                <a:gd name="T15" fmla="*/ 86 h 202"/>
                <a:gd name="T16" fmla="*/ 106 w 205"/>
                <a:gd name="T17" fmla="*/ 10 h 202"/>
                <a:gd name="T18" fmla="*/ 106 w 205"/>
                <a:gd name="T19" fmla="*/ 3 h 202"/>
                <a:gd name="T20" fmla="*/ 103 w 205"/>
                <a:gd name="T21" fmla="*/ 0 h 202"/>
                <a:gd name="T22" fmla="*/ 100 w 205"/>
                <a:gd name="T23" fmla="*/ 3 h 202"/>
                <a:gd name="T24" fmla="*/ 100 w 205"/>
                <a:gd name="T25" fmla="*/ 10 h 202"/>
                <a:gd name="T26" fmla="*/ 26 w 205"/>
                <a:gd name="T27" fmla="*/ 86 h 202"/>
                <a:gd name="T28" fmla="*/ 45 w 205"/>
                <a:gd name="T29" fmla="*/ 74 h 202"/>
                <a:gd name="T30" fmla="*/ 64 w 205"/>
                <a:gd name="T31" fmla="*/ 86 h 202"/>
                <a:gd name="T32" fmla="*/ 84 w 205"/>
                <a:gd name="T33" fmla="*/ 74 h 202"/>
                <a:gd name="T34" fmla="*/ 100 w 205"/>
                <a:gd name="T35" fmla="*/ 81 h 202"/>
                <a:gd name="T36" fmla="*/ 100 w 205"/>
                <a:gd name="T37" fmla="*/ 176 h 202"/>
                <a:gd name="T38" fmla="*/ 0 w 205"/>
                <a:gd name="T39" fmla="*/ 202 h 202"/>
                <a:gd name="T40" fmla="*/ 106 w 205"/>
                <a:gd name="T41" fmla="*/ 16 h 202"/>
                <a:gd name="T42" fmla="*/ 141 w 205"/>
                <a:gd name="T43" fmla="*/ 75 h 202"/>
                <a:gd name="T44" fmla="*/ 122 w 205"/>
                <a:gd name="T45" fmla="*/ 67 h 202"/>
                <a:gd name="T46" fmla="*/ 106 w 205"/>
                <a:gd name="T47" fmla="*/ 73 h 202"/>
                <a:gd name="T48" fmla="*/ 106 w 205"/>
                <a:gd name="T49" fmla="*/ 16 h 202"/>
                <a:gd name="T50" fmla="*/ 64 w 205"/>
                <a:gd name="T51" fmla="*/ 75 h 202"/>
                <a:gd name="T52" fmla="*/ 45 w 205"/>
                <a:gd name="T53" fmla="*/ 67 h 202"/>
                <a:gd name="T54" fmla="*/ 34 w 205"/>
                <a:gd name="T55" fmla="*/ 69 h 202"/>
                <a:gd name="T56" fmla="*/ 100 w 205"/>
                <a:gd name="T57" fmla="*/ 16 h 202"/>
                <a:gd name="T58" fmla="*/ 64 w 205"/>
                <a:gd name="T59" fmla="*/ 75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05" h="202">
                  <a:moveTo>
                    <a:pt x="0" y="202"/>
                  </a:moveTo>
                  <a:cubicBezTo>
                    <a:pt x="205" y="202"/>
                    <a:pt x="205" y="202"/>
                    <a:pt x="205" y="202"/>
                  </a:cubicBezTo>
                  <a:cubicBezTo>
                    <a:pt x="174" y="185"/>
                    <a:pt x="140" y="177"/>
                    <a:pt x="106" y="176"/>
                  </a:cubicBezTo>
                  <a:cubicBezTo>
                    <a:pt x="106" y="81"/>
                    <a:pt x="106" y="81"/>
                    <a:pt x="106" y="81"/>
                  </a:cubicBezTo>
                  <a:cubicBezTo>
                    <a:pt x="110" y="76"/>
                    <a:pt x="116" y="74"/>
                    <a:pt x="122" y="74"/>
                  </a:cubicBezTo>
                  <a:cubicBezTo>
                    <a:pt x="130" y="74"/>
                    <a:pt x="138" y="79"/>
                    <a:pt x="141" y="86"/>
                  </a:cubicBezTo>
                  <a:cubicBezTo>
                    <a:pt x="145" y="79"/>
                    <a:pt x="152" y="74"/>
                    <a:pt x="161" y="74"/>
                  </a:cubicBezTo>
                  <a:cubicBezTo>
                    <a:pt x="169" y="74"/>
                    <a:pt x="177" y="79"/>
                    <a:pt x="180" y="86"/>
                  </a:cubicBezTo>
                  <a:cubicBezTo>
                    <a:pt x="180" y="45"/>
                    <a:pt x="147" y="11"/>
                    <a:pt x="106" y="10"/>
                  </a:cubicBezTo>
                  <a:cubicBezTo>
                    <a:pt x="106" y="3"/>
                    <a:pt x="106" y="3"/>
                    <a:pt x="106" y="3"/>
                  </a:cubicBezTo>
                  <a:cubicBezTo>
                    <a:pt x="106" y="1"/>
                    <a:pt x="105" y="0"/>
                    <a:pt x="103" y="0"/>
                  </a:cubicBezTo>
                  <a:cubicBezTo>
                    <a:pt x="101" y="0"/>
                    <a:pt x="100" y="1"/>
                    <a:pt x="100" y="3"/>
                  </a:cubicBezTo>
                  <a:cubicBezTo>
                    <a:pt x="100" y="10"/>
                    <a:pt x="100" y="10"/>
                    <a:pt x="100" y="10"/>
                  </a:cubicBezTo>
                  <a:cubicBezTo>
                    <a:pt x="59" y="11"/>
                    <a:pt x="26" y="45"/>
                    <a:pt x="26" y="86"/>
                  </a:cubicBezTo>
                  <a:cubicBezTo>
                    <a:pt x="29" y="79"/>
                    <a:pt x="37" y="74"/>
                    <a:pt x="45" y="74"/>
                  </a:cubicBezTo>
                  <a:cubicBezTo>
                    <a:pt x="53" y="74"/>
                    <a:pt x="61" y="79"/>
                    <a:pt x="64" y="86"/>
                  </a:cubicBezTo>
                  <a:cubicBezTo>
                    <a:pt x="67" y="79"/>
                    <a:pt x="75" y="74"/>
                    <a:pt x="84" y="74"/>
                  </a:cubicBezTo>
                  <a:cubicBezTo>
                    <a:pt x="90" y="74"/>
                    <a:pt x="96" y="76"/>
                    <a:pt x="100" y="81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65" y="177"/>
                    <a:pt x="31" y="185"/>
                    <a:pt x="0" y="202"/>
                  </a:cubicBezTo>
                  <a:moveTo>
                    <a:pt x="106" y="16"/>
                  </a:moveTo>
                  <a:cubicBezTo>
                    <a:pt x="106" y="16"/>
                    <a:pt x="130" y="25"/>
                    <a:pt x="141" y="75"/>
                  </a:cubicBezTo>
                  <a:cubicBezTo>
                    <a:pt x="136" y="70"/>
                    <a:pt x="129" y="67"/>
                    <a:pt x="122" y="67"/>
                  </a:cubicBezTo>
                  <a:cubicBezTo>
                    <a:pt x="116" y="67"/>
                    <a:pt x="111" y="69"/>
                    <a:pt x="106" y="73"/>
                  </a:cubicBezTo>
                  <a:lnTo>
                    <a:pt x="106" y="16"/>
                  </a:lnTo>
                  <a:close/>
                  <a:moveTo>
                    <a:pt x="64" y="75"/>
                  </a:moveTo>
                  <a:cubicBezTo>
                    <a:pt x="59" y="70"/>
                    <a:pt x="52" y="67"/>
                    <a:pt x="45" y="67"/>
                  </a:cubicBezTo>
                  <a:cubicBezTo>
                    <a:pt x="41" y="67"/>
                    <a:pt x="38" y="68"/>
                    <a:pt x="34" y="69"/>
                  </a:cubicBezTo>
                  <a:cubicBezTo>
                    <a:pt x="42" y="40"/>
                    <a:pt x="68" y="18"/>
                    <a:pt x="100" y="16"/>
                  </a:cubicBezTo>
                  <a:cubicBezTo>
                    <a:pt x="72" y="27"/>
                    <a:pt x="64" y="75"/>
                    <a:pt x="64" y="75"/>
                  </a:cubicBezTo>
                </a:path>
              </a:pathLst>
            </a:custGeom>
            <a:solidFill>
              <a:srgbClr val="F8FCE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2" name="Freeform 127"/>
            <p:cNvSpPr>
              <a:spLocks noEditPoints="1"/>
            </p:cNvSpPr>
            <p:nvPr/>
          </p:nvSpPr>
          <p:spPr bwMode="auto">
            <a:xfrm>
              <a:off x="8451850" y="4503738"/>
              <a:ext cx="449263" cy="290513"/>
            </a:xfrm>
            <a:custGeom>
              <a:avLst/>
              <a:gdLst>
                <a:gd name="T0" fmla="*/ 188 w 210"/>
                <a:gd name="T1" fmla="*/ 56 h 136"/>
                <a:gd name="T2" fmla="*/ 160 w 210"/>
                <a:gd name="T3" fmla="*/ 51 h 136"/>
                <a:gd name="T4" fmla="*/ 162 w 210"/>
                <a:gd name="T5" fmla="*/ 34 h 136"/>
                <a:gd name="T6" fmla="*/ 162 w 210"/>
                <a:gd name="T7" fmla="*/ 17 h 136"/>
                <a:gd name="T8" fmla="*/ 132 w 210"/>
                <a:gd name="T9" fmla="*/ 26 h 136"/>
                <a:gd name="T10" fmla="*/ 146 w 210"/>
                <a:gd name="T11" fmla="*/ 32 h 136"/>
                <a:gd name="T12" fmla="*/ 66 w 210"/>
                <a:gd name="T13" fmla="*/ 23 h 136"/>
                <a:gd name="T14" fmla="*/ 96 w 210"/>
                <a:gd name="T15" fmla="*/ 3 h 136"/>
                <a:gd name="T16" fmla="*/ 66 w 210"/>
                <a:gd name="T17" fmla="*/ 14 h 136"/>
                <a:gd name="T18" fmla="*/ 25 w 210"/>
                <a:gd name="T19" fmla="*/ 26 h 136"/>
                <a:gd name="T20" fmla="*/ 34 w 210"/>
                <a:gd name="T21" fmla="*/ 51 h 136"/>
                <a:gd name="T22" fmla="*/ 52 w 210"/>
                <a:gd name="T23" fmla="*/ 50 h 136"/>
                <a:gd name="T24" fmla="*/ 40 w 210"/>
                <a:gd name="T25" fmla="*/ 55 h 136"/>
                <a:gd name="T26" fmla="*/ 40 w 210"/>
                <a:gd name="T27" fmla="*/ 136 h 136"/>
                <a:gd name="T28" fmla="*/ 56 w 210"/>
                <a:gd name="T29" fmla="*/ 58 h 136"/>
                <a:gd name="T30" fmla="*/ 97 w 210"/>
                <a:gd name="T31" fmla="*/ 86 h 136"/>
                <a:gd name="T32" fmla="*/ 101 w 210"/>
                <a:gd name="T33" fmla="*/ 99 h 136"/>
                <a:gd name="T34" fmla="*/ 96 w 210"/>
                <a:gd name="T35" fmla="*/ 105 h 136"/>
                <a:gd name="T36" fmla="*/ 91 w 210"/>
                <a:gd name="T37" fmla="*/ 104 h 136"/>
                <a:gd name="T38" fmla="*/ 94 w 210"/>
                <a:gd name="T39" fmla="*/ 108 h 136"/>
                <a:gd name="T40" fmla="*/ 102 w 210"/>
                <a:gd name="T41" fmla="*/ 113 h 136"/>
                <a:gd name="T42" fmla="*/ 104 w 210"/>
                <a:gd name="T43" fmla="*/ 101 h 136"/>
                <a:gd name="T44" fmla="*/ 121 w 210"/>
                <a:gd name="T45" fmla="*/ 98 h 136"/>
                <a:gd name="T46" fmla="*/ 170 w 210"/>
                <a:gd name="T47" fmla="*/ 136 h 136"/>
                <a:gd name="T48" fmla="*/ 187 w 210"/>
                <a:gd name="T49" fmla="*/ 59 h 136"/>
                <a:gd name="T50" fmla="*/ 167 w 210"/>
                <a:gd name="T51" fmla="*/ 71 h 136"/>
                <a:gd name="T52" fmla="*/ 167 w 210"/>
                <a:gd name="T53" fmla="*/ 61 h 136"/>
                <a:gd name="T54" fmla="*/ 153 w 210"/>
                <a:gd name="T55" fmla="*/ 59 h 136"/>
                <a:gd name="T56" fmla="*/ 148 w 210"/>
                <a:gd name="T57" fmla="*/ 46 h 136"/>
                <a:gd name="T58" fmla="*/ 167 w 210"/>
                <a:gd name="T59" fmla="*/ 91 h 136"/>
                <a:gd name="T60" fmla="*/ 136 w 210"/>
                <a:gd name="T61" fmla="*/ 92 h 136"/>
                <a:gd name="T62" fmla="*/ 48 w 210"/>
                <a:gd name="T63" fmla="*/ 46 h 136"/>
                <a:gd name="T64" fmla="*/ 30 w 210"/>
                <a:gd name="T65" fmla="*/ 39 h 136"/>
                <a:gd name="T66" fmla="*/ 38 w 210"/>
                <a:gd name="T67" fmla="*/ 35 h 136"/>
                <a:gd name="T68" fmla="*/ 53 w 210"/>
                <a:gd name="T69" fmla="*/ 38 h 136"/>
                <a:gd name="T70" fmla="*/ 48 w 210"/>
                <a:gd name="T71" fmla="*/ 46 h 136"/>
                <a:gd name="T72" fmla="*/ 40 w 210"/>
                <a:gd name="T73" fmla="*/ 129 h 136"/>
                <a:gd name="T74" fmla="*/ 40 w 210"/>
                <a:gd name="T75" fmla="*/ 61 h 136"/>
                <a:gd name="T76" fmla="*/ 36 w 210"/>
                <a:gd name="T77" fmla="*/ 96 h 136"/>
                <a:gd name="T78" fmla="*/ 55 w 210"/>
                <a:gd name="T79" fmla="*/ 65 h 136"/>
                <a:gd name="T80" fmla="*/ 56 w 210"/>
                <a:gd name="T81" fmla="*/ 30 h 136"/>
                <a:gd name="T82" fmla="*/ 30 w 210"/>
                <a:gd name="T83" fmla="*/ 26 h 136"/>
                <a:gd name="T84" fmla="*/ 62 w 210"/>
                <a:gd name="T85" fmla="*/ 19 h 136"/>
                <a:gd name="T86" fmla="*/ 60 w 210"/>
                <a:gd name="T87" fmla="*/ 36 h 136"/>
                <a:gd name="T88" fmla="*/ 110 w 210"/>
                <a:gd name="T89" fmla="*/ 74 h 136"/>
                <a:gd name="T90" fmla="*/ 60 w 210"/>
                <a:gd name="T91" fmla="*/ 36 h 136"/>
                <a:gd name="T92" fmla="*/ 124 w 210"/>
                <a:gd name="T93" fmla="*/ 92 h 136"/>
                <a:gd name="T94" fmla="*/ 122 w 210"/>
                <a:gd name="T95" fmla="*/ 80 h 136"/>
                <a:gd name="T96" fmla="*/ 130 w 210"/>
                <a:gd name="T97" fmla="*/ 92 h 136"/>
                <a:gd name="T98" fmla="*/ 136 w 210"/>
                <a:gd name="T99" fmla="*/ 98 h 136"/>
                <a:gd name="T100" fmla="*/ 176 w 210"/>
                <a:gd name="T101" fmla="*/ 94 h 136"/>
                <a:gd name="T102" fmla="*/ 176 w 210"/>
                <a:gd name="T103" fmla="*/ 62 h 136"/>
                <a:gd name="T104" fmla="*/ 170 w 210"/>
                <a:gd name="T105" fmla="*/ 129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10" h="136">
                  <a:moveTo>
                    <a:pt x="187" y="59"/>
                  </a:moveTo>
                  <a:cubicBezTo>
                    <a:pt x="188" y="58"/>
                    <a:pt x="188" y="57"/>
                    <a:pt x="188" y="56"/>
                  </a:cubicBezTo>
                  <a:cubicBezTo>
                    <a:pt x="188" y="53"/>
                    <a:pt x="186" y="51"/>
                    <a:pt x="184" y="51"/>
                  </a:cubicBezTo>
                  <a:cubicBezTo>
                    <a:pt x="160" y="51"/>
                    <a:pt x="160" y="51"/>
                    <a:pt x="160" y="51"/>
                  </a:cubicBezTo>
                  <a:cubicBezTo>
                    <a:pt x="154" y="33"/>
                    <a:pt x="154" y="33"/>
                    <a:pt x="154" y="33"/>
                  </a:cubicBezTo>
                  <a:cubicBezTo>
                    <a:pt x="162" y="34"/>
                    <a:pt x="162" y="34"/>
                    <a:pt x="162" y="34"/>
                  </a:cubicBezTo>
                  <a:cubicBezTo>
                    <a:pt x="165" y="34"/>
                    <a:pt x="167" y="28"/>
                    <a:pt x="167" y="26"/>
                  </a:cubicBezTo>
                  <a:cubicBezTo>
                    <a:pt x="167" y="23"/>
                    <a:pt x="165" y="17"/>
                    <a:pt x="162" y="17"/>
                  </a:cubicBezTo>
                  <a:cubicBezTo>
                    <a:pt x="137" y="20"/>
                    <a:pt x="137" y="20"/>
                    <a:pt x="137" y="20"/>
                  </a:cubicBezTo>
                  <a:cubicBezTo>
                    <a:pt x="135" y="20"/>
                    <a:pt x="132" y="23"/>
                    <a:pt x="132" y="26"/>
                  </a:cubicBezTo>
                  <a:cubicBezTo>
                    <a:pt x="132" y="28"/>
                    <a:pt x="135" y="31"/>
                    <a:pt x="137" y="31"/>
                  </a:cubicBezTo>
                  <a:cubicBezTo>
                    <a:pt x="146" y="32"/>
                    <a:pt x="146" y="32"/>
                    <a:pt x="146" y="32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94" y="66"/>
                    <a:pt x="71" y="31"/>
                    <a:pt x="66" y="23"/>
                  </a:cubicBezTo>
                  <a:cubicBezTo>
                    <a:pt x="71" y="17"/>
                    <a:pt x="83" y="9"/>
                    <a:pt x="92" y="7"/>
                  </a:cubicBezTo>
                  <a:cubicBezTo>
                    <a:pt x="95" y="6"/>
                    <a:pt x="96" y="6"/>
                    <a:pt x="96" y="3"/>
                  </a:cubicBezTo>
                  <a:cubicBezTo>
                    <a:pt x="96" y="0"/>
                    <a:pt x="93" y="0"/>
                    <a:pt x="93" y="0"/>
                  </a:cubicBezTo>
                  <a:cubicBezTo>
                    <a:pt x="81" y="3"/>
                    <a:pt x="72" y="8"/>
                    <a:pt x="66" y="14"/>
                  </a:cubicBezTo>
                  <a:cubicBezTo>
                    <a:pt x="36" y="14"/>
                    <a:pt x="36" y="14"/>
                    <a:pt x="36" y="14"/>
                  </a:cubicBezTo>
                  <a:cubicBezTo>
                    <a:pt x="30" y="14"/>
                    <a:pt x="25" y="19"/>
                    <a:pt x="25" y="26"/>
                  </a:cubicBezTo>
                  <a:cubicBezTo>
                    <a:pt x="25" y="39"/>
                    <a:pt x="25" y="39"/>
                    <a:pt x="25" y="39"/>
                  </a:cubicBezTo>
                  <a:cubicBezTo>
                    <a:pt x="25" y="45"/>
                    <a:pt x="28" y="51"/>
                    <a:pt x="34" y="51"/>
                  </a:cubicBezTo>
                  <a:cubicBezTo>
                    <a:pt x="48" y="51"/>
                    <a:pt x="48" y="51"/>
                    <a:pt x="48" y="51"/>
                  </a:cubicBezTo>
                  <a:cubicBezTo>
                    <a:pt x="49" y="51"/>
                    <a:pt x="50" y="50"/>
                    <a:pt x="52" y="50"/>
                  </a:cubicBezTo>
                  <a:cubicBezTo>
                    <a:pt x="51" y="52"/>
                    <a:pt x="51" y="54"/>
                    <a:pt x="50" y="56"/>
                  </a:cubicBezTo>
                  <a:cubicBezTo>
                    <a:pt x="47" y="55"/>
                    <a:pt x="44" y="55"/>
                    <a:pt x="40" y="55"/>
                  </a:cubicBezTo>
                  <a:cubicBezTo>
                    <a:pt x="18" y="55"/>
                    <a:pt x="0" y="73"/>
                    <a:pt x="0" y="95"/>
                  </a:cubicBezTo>
                  <a:cubicBezTo>
                    <a:pt x="0" y="117"/>
                    <a:pt x="18" y="136"/>
                    <a:pt x="40" y="136"/>
                  </a:cubicBezTo>
                  <a:cubicBezTo>
                    <a:pt x="63" y="136"/>
                    <a:pt x="81" y="117"/>
                    <a:pt x="81" y="95"/>
                  </a:cubicBezTo>
                  <a:cubicBezTo>
                    <a:pt x="81" y="79"/>
                    <a:pt x="71" y="65"/>
                    <a:pt x="56" y="58"/>
                  </a:cubicBezTo>
                  <a:cubicBezTo>
                    <a:pt x="57" y="55"/>
                    <a:pt x="58" y="50"/>
                    <a:pt x="58" y="46"/>
                  </a:cubicBezTo>
                  <a:cubicBezTo>
                    <a:pt x="65" y="55"/>
                    <a:pt x="81" y="73"/>
                    <a:pt x="97" y="86"/>
                  </a:cubicBezTo>
                  <a:cubicBezTo>
                    <a:pt x="96" y="87"/>
                    <a:pt x="96" y="88"/>
                    <a:pt x="96" y="88"/>
                  </a:cubicBezTo>
                  <a:cubicBezTo>
                    <a:pt x="96" y="93"/>
                    <a:pt x="98" y="96"/>
                    <a:pt x="101" y="99"/>
                  </a:cubicBezTo>
                  <a:cubicBezTo>
                    <a:pt x="99" y="102"/>
                    <a:pt x="99" y="102"/>
                    <a:pt x="99" y="102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4" y="102"/>
                    <a:pt x="94" y="102"/>
                    <a:pt x="94" y="102"/>
                  </a:cubicBezTo>
                  <a:cubicBezTo>
                    <a:pt x="91" y="104"/>
                    <a:pt x="91" y="104"/>
                    <a:pt x="91" y="104"/>
                  </a:cubicBezTo>
                  <a:cubicBezTo>
                    <a:pt x="95" y="108"/>
                    <a:pt x="95" y="108"/>
                    <a:pt x="95" y="108"/>
                  </a:cubicBezTo>
                  <a:cubicBezTo>
                    <a:pt x="94" y="108"/>
                    <a:pt x="94" y="108"/>
                    <a:pt x="94" y="108"/>
                  </a:cubicBezTo>
                  <a:cubicBezTo>
                    <a:pt x="100" y="114"/>
                    <a:pt x="100" y="114"/>
                    <a:pt x="100" y="114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98" y="108"/>
                    <a:pt x="98" y="108"/>
                    <a:pt x="98" y="108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6" y="102"/>
                    <a:pt x="108" y="103"/>
                    <a:pt x="111" y="103"/>
                  </a:cubicBezTo>
                  <a:cubicBezTo>
                    <a:pt x="114" y="103"/>
                    <a:pt x="118" y="101"/>
                    <a:pt x="121" y="98"/>
                  </a:cubicBezTo>
                  <a:cubicBezTo>
                    <a:pt x="130" y="98"/>
                    <a:pt x="130" y="98"/>
                    <a:pt x="130" y="98"/>
                  </a:cubicBezTo>
                  <a:cubicBezTo>
                    <a:pt x="131" y="119"/>
                    <a:pt x="148" y="136"/>
                    <a:pt x="170" y="136"/>
                  </a:cubicBezTo>
                  <a:cubicBezTo>
                    <a:pt x="192" y="136"/>
                    <a:pt x="210" y="117"/>
                    <a:pt x="210" y="95"/>
                  </a:cubicBezTo>
                  <a:cubicBezTo>
                    <a:pt x="210" y="79"/>
                    <a:pt x="201" y="66"/>
                    <a:pt x="187" y="59"/>
                  </a:cubicBezTo>
                  <a:moveTo>
                    <a:pt x="167" y="61"/>
                  </a:moveTo>
                  <a:cubicBezTo>
                    <a:pt x="167" y="71"/>
                    <a:pt x="167" y="71"/>
                    <a:pt x="167" y="71"/>
                  </a:cubicBezTo>
                  <a:cubicBezTo>
                    <a:pt x="163" y="62"/>
                    <a:pt x="163" y="62"/>
                    <a:pt x="163" y="62"/>
                  </a:cubicBezTo>
                  <a:cubicBezTo>
                    <a:pt x="164" y="62"/>
                    <a:pt x="166" y="61"/>
                    <a:pt x="167" y="61"/>
                  </a:cubicBezTo>
                  <a:moveTo>
                    <a:pt x="148" y="46"/>
                  </a:moveTo>
                  <a:cubicBezTo>
                    <a:pt x="153" y="59"/>
                    <a:pt x="153" y="59"/>
                    <a:pt x="153" y="59"/>
                  </a:cubicBezTo>
                  <a:cubicBezTo>
                    <a:pt x="148" y="61"/>
                    <a:pt x="144" y="64"/>
                    <a:pt x="141" y="67"/>
                  </a:cubicBezTo>
                  <a:lnTo>
                    <a:pt x="148" y="46"/>
                  </a:lnTo>
                  <a:close/>
                  <a:moveTo>
                    <a:pt x="156" y="64"/>
                  </a:moveTo>
                  <a:cubicBezTo>
                    <a:pt x="167" y="91"/>
                    <a:pt x="167" y="91"/>
                    <a:pt x="167" y="91"/>
                  </a:cubicBezTo>
                  <a:cubicBezTo>
                    <a:pt x="167" y="92"/>
                    <a:pt x="167" y="92"/>
                    <a:pt x="167" y="92"/>
                  </a:cubicBezTo>
                  <a:cubicBezTo>
                    <a:pt x="136" y="92"/>
                    <a:pt x="136" y="92"/>
                    <a:pt x="136" y="92"/>
                  </a:cubicBezTo>
                  <a:cubicBezTo>
                    <a:pt x="137" y="80"/>
                    <a:pt x="145" y="69"/>
                    <a:pt x="156" y="64"/>
                  </a:cubicBezTo>
                  <a:moveTo>
                    <a:pt x="48" y="46"/>
                  </a:moveTo>
                  <a:cubicBezTo>
                    <a:pt x="34" y="46"/>
                    <a:pt x="34" y="46"/>
                    <a:pt x="34" y="46"/>
                  </a:cubicBezTo>
                  <a:cubicBezTo>
                    <a:pt x="30" y="46"/>
                    <a:pt x="30" y="43"/>
                    <a:pt x="30" y="39"/>
                  </a:cubicBezTo>
                  <a:cubicBezTo>
                    <a:pt x="30" y="35"/>
                    <a:pt x="30" y="35"/>
                    <a:pt x="30" y="35"/>
                  </a:cubicBezTo>
                  <a:cubicBezTo>
                    <a:pt x="38" y="35"/>
                    <a:pt x="38" y="35"/>
                    <a:pt x="38" y="35"/>
                  </a:cubicBezTo>
                  <a:cubicBezTo>
                    <a:pt x="54" y="35"/>
                    <a:pt x="54" y="35"/>
                    <a:pt x="54" y="35"/>
                  </a:cubicBezTo>
                  <a:cubicBezTo>
                    <a:pt x="53" y="37"/>
                    <a:pt x="53" y="38"/>
                    <a:pt x="53" y="38"/>
                  </a:cubicBezTo>
                  <a:cubicBezTo>
                    <a:pt x="53" y="40"/>
                    <a:pt x="53" y="42"/>
                    <a:pt x="52" y="44"/>
                  </a:cubicBezTo>
                  <a:cubicBezTo>
                    <a:pt x="51" y="45"/>
                    <a:pt x="49" y="46"/>
                    <a:pt x="48" y="46"/>
                  </a:cubicBezTo>
                  <a:moveTo>
                    <a:pt x="74" y="95"/>
                  </a:moveTo>
                  <a:cubicBezTo>
                    <a:pt x="74" y="114"/>
                    <a:pt x="59" y="129"/>
                    <a:pt x="40" y="129"/>
                  </a:cubicBezTo>
                  <a:cubicBezTo>
                    <a:pt x="22" y="129"/>
                    <a:pt x="6" y="114"/>
                    <a:pt x="6" y="95"/>
                  </a:cubicBezTo>
                  <a:cubicBezTo>
                    <a:pt x="6" y="76"/>
                    <a:pt x="22" y="61"/>
                    <a:pt x="40" y="61"/>
                  </a:cubicBezTo>
                  <a:cubicBezTo>
                    <a:pt x="43" y="61"/>
                    <a:pt x="46" y="62"/>
                    <a:pt x="49" y="62"/>
                  </a:cubicBezTo>
                  <a:cubicBezTo>
                    <a:pt x="44" y="84"/>
                    <a:pt x="37" y="96"/>
                    <a:pt x="36" y="96"/>
                  </a:cubicBezTo>
                  <a:cubicBezTo>
                    <a:pt x="42" y="99"/>
                    <a:pt x="42" y="99"/>
                    <a:pt x="42" y="99"/>
                  </a:cubicBezTo>
                  <a:cubicBezTo>
                    <a:pt x="42" y="99"/>
                    <a:pt x="50" y="87"/>
                    <a:pt x="55" y="65"/>
                  </a:cubicBezTo>
                  <a:cubicBezTo>
                    <a:pt x="66" y="70"/>
                    <a:pt x="74" y="82"/>
                    <a:pt x="74" y="95"/>
                  </a:cubicBezTo>
                  <a:moveTo>
                    <a:pt x="56" y="30"/>
                  </a:moveTo>
                  <a:cubicBezTo>
                    <a:pt x="30" y="30"/>
                    <a:pt x="30" y="30"/>
                    <a:pt x="30" y="30"/>
                  </a:cubicBezTo>
                  <a:cubicBezTo>
                    <a:pt x="30" y="26"/>
                    <a:pt x="30" y="26"/>
                    <a:pt x="30" y="26"/>
                  </a:cubicBezTo>
                  <a:cubicBezTo>
                    <a:pt x="30" y="22"/>
                    <a:pt x="33" y="19"/>
                    <a:pt x="36" y="19"/>
                  </a:cubicBezTo>
                  <a:cubicBezTo>
                    <a:pt x="62" y="19"/>
                    <a:pt x="62" y="19"/>
                    <a:pt x="62" y="19"/>
                  </a:cubicBezTo>
                  <a:cubicBezTo>
                    <a:pt x="59" y="23"/>
                    <a:pt x="57" y="27"/>
                    <a:pt x="56" y="30"/>
                  </a:cubicBezTo>
                  <a:moveTo>
                    <a:pt x="60" y="36"/>
                  </a:moveTo>
                  <a:cubicBezTo>
                    <a:pt x="60" y="35"/>
                    <a:pt x="61" y="32"/>
                    <a:pt x="63" y="29"/>
                  </a:cubicBezTo>
                  <a:cubicBezTo>
                    <a:pt x="69" y="39"/>
                    <a:pt x="85" y="61"/>
                    <a:pt x="110" y="74"/>
                  </a:cubicBezTo>
                  <a:cubicBezTo>
                    <a:pt x="105" y="75"/>
                    <a:pt x="102" y="77"/>
                    <a:pt x="99" y="80"/>
                  </a:cubicBezTo>
                  <a:cubicBezTo>
                    <a:pt x="84" y="66"/>
                    <a:pt x="67" y="46"/>
                    <a:pt x="60" y="36"/>
                  </a:cubicBezTo>
                  <a:moveTo>
                    <a:pt x="130" y="92"/>
                  </a:moveTo>
                  <a:cubicBezTo>
                    <a:pt x="124" y="92"/>
                    <a:pt x="124" y="92"/>
                    <a:pt x="124" y="92"/>
                  </a:cubicBezTo>
                  <a:cubicBezTo>
                    <a:pt x="124" y="91"/>
                    <a:pt x="125" y="90"/>
                    <a:pt x="125" y="88"/>
                  </a:cubicBezTo>
                  <a:cubicBezTo>
                    <a:pt x="125" y="85"/>
                    <a:pt x="124" y="82"/>
                    <a:pt x="122" y="80"/>
                  </a:cubicBezTo>
                  <a:cubicBezTo>
                    <a:pt x="125" y="81"/>
                    <a:pt x="128" y="82"/>
                    <a:pt x="131" y="83"/>
                  </a:cubicBezTo>
                  <a:cubicBezTo>
                    <a:pt x="130" y="86"/>
                    <a:pt x="130" y="89"/>
                    <a:pt x="130" y="92"/>
                  </a:cubicBezTo>
                  <a:moveTo>
                    <a:pt x="170" y="129"/>
                  </a:moveTo>
                  <a:cubicBezTo>
                    <a:pt x="152" y="129"/>
                    <a:pt x="137" y="116"/>
                    <a:pt x="136" y="98"/>
                  </a:cubicBezTo>
                  <a:cubicBezTo>
                    <a:pt x="176" y="98"/>
                    <a:pt x="176" y="98"/>
                    <a:pt x="176" y="98"/>
                  </a:cubicBezTo>
                  <a:cubicBezTo>
                    <a:pt x="176" y="94"/>
                    <a:pt x="176" y="94"/>
                    <a:pt x="176" y="94"/>
                  </a:cubicBezTo>
                  <a:cubicBezTo>
                    <a:pt x="176" y="94"/>
                    <a:pt x="176" y="94"/>
                    <a:pt x="176" y="94"/>
                  </a:cubicBezTo>
                  <a:cubicBezTo>
                    <a:pt x="176" y="62"/>
                    <a:pt x="176" y="62"/>
                    <a:pt x="176" y="62"/>
                  </a:cubicBezTo>
                  <a:cubicBezTo>
                    <a:pt x="192" y="65"/>
                    <a:pt x="204" y="79"/>
                    <a:pt x="204" y="95"/>
                  </a:cubicBezTo>
                  <a:cubicBezTo>
                    <a:pt x="204" y="114"/>
                    <a:pt x="188" y="129"/>
                    <a:pt x="170" y="129"/>
                  </a:cubicBezTo>
                </a:path>
              </a:pathLst>
            </a:custGeom>
            <a:solidFill>
              <a:srgbClr val="F8FCE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Freeform 128"/>
            <p:cNvSpPr>
              <a:spLocks/>
            </p:cNvSpPr>
            <p:nvPr/>
          </p:nvSpPr>
          <p:spPr bwMode="auto">
            <a:xfrm>
              <a:off x="8472488" y="3243263"/>
              <a:ext cx="230188" cy="193675"/>
            </a:xfrm>
            <a:custGeom>
              <a:avLst/>
              <a:gdLst>
                <a:gd name="T0" fmla="*/ 74 w 107"/>
                <a:gd name="T1" fmla="*/ 0 h 90"/>
                <a:gd name="T2" fmla="*/ 54 w 107"/>
                <a:gd name="T3" fmla="*/ 12 h 90"/>
                <a:gd name="T4" fmla="*/ 33 w 107"/>
                <a:gd name="T5" fmla="*/ 0 h 90"/>
                <a:gd name="T6" fmla="*/ 8 w 107"/>
                <a:gd name="T7" fmla="*/ 42 h 90"/>
                <a:gd name="T8" fmla="*/ 54 w 107"/>
                <a:gd name="T9" fmla="*/ 90 h 90"/>
                <a:gd name="T10" fmla="*/ 99 w 107"/>
                <a:gd name="T11" fmla="*/ 42 h 90"/>
                <a:gd name="T12" fmla="*/ 74 w 107"/>
                <a:gd name="T13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7" h="90">
                  <a:moveTo>
                    <a:pt x="74" y="0"/>
                  </a:moveTo>
                  <a:cubicBezTo>
                    <a:pt x="65" y="0"/>
                    <a:pt x="57" y="4"/>
                    <a:pt x="54" y="12"/>
                  </a:cubicBezTo>
                  <a:cubicBezTo>
                    <a:pt x="50" y="4"/>
                    <a:pt x="42" y="0"/>
                    <a:pt x="33" y="0"/>
                  </a:cubicBezTo>
                  <a:cubicBezTo>
                    <a:pt x="18" y="0"/>
                    <a:pt x="0" y="11"/>
                    <a:pt x="8" y="42"/>
                  </a:cubicBezTo>
                  <a:cubicBezTo>
                    <a:pt x="18" y="72"/>
                    <a:pt x="54" y="90"/>
                    <a:pt x="54" y="90"/>
                  </a:cubicBezTo>
                  <a:cubicBezTo>
                    <a:pt x="54" y="90"/>
                    <a:pt x="89" y="72"/>
                    <a:pt x="99" y="42"/>
                  </a:cubicBezTo>
                  <a:cubicBezTo>
                    <a:pt x="107" y="11"/>
                    <a:pt x="88" y="0"/>
                    <a:pt x="74" y="0"/>
                  </a:cubicBezTo>
                </a:path>
              </a:pathLst>
            </a:custGeom>
            <a:solidFill>
              <a:srgbClr val="F8FCE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10" name="矩形 9"/>
          <p:cNvSpPr/>
          <p:nvPr/>
        </p:nvSpPr>
        <p:spPr>
          <a:xfrm>
            <a:off x="3563888" y="2643758"/>
            <a:ext cx="533570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dirty="0"/>
              <a:t>②组织开展好各类廉洁文化传承活动</a:t>
            </a:r>
            <a:endParaRPr lang="en-US" altLang="zh-CN" sz="2000" dirty="0"/>
          </a:p>
        </p:txBody>
      </p:sp>
      <p:sp>
        <p:nvSpPr>
          <p:cNvPr id="11" name="矩形 10"/>
          <p:cNvSpPr/>
          <p:nvPr/>
        </p:nvSpPr>
        <p:spPr>
          <a:xfrm>
            <a:off x="3635896" y="3612961"/>
            <a:ext cx="52637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dirty="0" smtClean="0"/>
              <a:t>③强</a:t>
            </a:r>
            <a:r>
              <a:rPr lang="zh-CN" altLang="en-US" sz="2000" dirty="0"/>
              <a:t>化日常监督</a:t>
            </a:r>
            <a:r>
              <a:rPr lang="zh-CN" altLang="en-US" sz="2000" dirty="0" smtClean="0"/>
              <a:t>检查，畅通</a:t>
            </a:r>
            <a:r>
              <a:rPr lang="zh-CN" altLang="en-US" sz="2000" dirty="0"/>
              <a:t>信访举报信息渠道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827584" y="186194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b="1" dirty="0">
                <a:latin typeface="微软雅黑" pitchFamily="34" charset="-122"/>
                <a:ea typeface="微软雅黑" pitchFamily="34" charset="-122"/>
              </a:rPr>
              <a:t>从严管党治党，全面开创我校党建工作新局面</a:t>
            </a:r>
            <a:endParaRPr lang="zh-CN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516282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10989" y="0"/>
            <a:ext cx="9169523" cy="5081397"/>
          </a:xfrm>
          <a:prstGeom prst="rect">
            <a:avLst/>
          </a:prstGeom>
          <a:solidFill>
            <a:schemeClr val="dk1">
              <a:alpha val="8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" name="直接连接符 1"/>
          <p:cNvCxnSpPr/>
          <p:nvPr/>
        </p:nvCxnSpPr>
        <p:spPr bwMode="auto">
          <a:xfrm>
            <a:off x="179512" y="714067"/>
            <a:ext cx="871296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370018" y="-35630"/>
            <a:ext cx="1512168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dist"/>
            <a:r>
              <a:rPr lang="en-US" altLang="zh-CN" sz="5400" b="1" dirty="0" smtClean="0">
                <a:solidFill>
                  <a:srgbClr val="05AFC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en-US" altLang="zh-C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400" b="1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en-US" altLang="zh-C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400" b="1" dirty="0" smtClean="0">
                <a:solidFill>
                  <a:srgbClr val="FA445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endParaRPr lang="zh-CN" altLang="zh-CN" sz="5400" b="1" dirty="0">
              <a:solidFill>
                <a:srgbClr val="FA445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42592" y="1948798"/>
            <a:ext cx="4271288" cy="315898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238" y="1948798"/>
            <a:ext cx="242354" cy="315898"/>
          </a:xfrm>
          <a:prstGeom prst="rect">
            <a:avLst/>
          </a:prstGeom>
          <a:solidFill>
            <a:srgbClr val="3C3C3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279342" y="1914386"/>
            <a:ext cx="4594578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>
            <a:defPPr>
              <a:defRPr lang="zh-CN"/>
            </a:defPPr>
            <a:lvl1pPr lvl="0">
              <a:defRPr b="1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（二）加强领导班子和干部队伍建设</a:t>
            </a:r>
            <a:endParaRPr lang="zh-CN" altLang="zh-CN" dirty="0"/>
          </a:p>
        </p:txBody>
      </p:sp>
      <p:sp>
        <p:nvSpPr>
          <p:cNvPr id="18" name="矩形 17"/>
          <p:cNvSpPr/>
          <p:nvPr/>
        </p:nvSpPr>
        <p:spPr>
          <a:xfrm>
            <a:off x="0" y="5092030"/>
            <a:ext cx="9144000" cy="144016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流程图: 合并 30"/>
          <p:cNvSpPr/>
          <p:nvPr/>
        </p:nvSpPr>
        <p:spPr>
          <a:xfrm rot="16200000">
            <a:off x="147157" y="281204"/>
            <a:ext cx="360039" cy="240025"/>
          </a:xfrm>
          <a:prstGeom prst="flowChartMerg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0" y="5020022"/>
            <a:ext cx="9144000" cy="216024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" y="31902"/>
            <a:ext cx="799605" cy="594188"/>
          </a:xfrm>
          <a:prstGeom prst="rect">
            <a:avLst/>
          </a:prstGeom>
        </p:spPr>
      </p:pic>
      <p:sp>
        <p:nvSpPr>
          <p:cNvPr id="17" name="矩形 16"/>
          <p:cNvSpPr/>
          <p:nvPr/>
        </p:nvSpPr>
        <p:spPr>
          <a:xfrm>
            <a:off x="1464155" y="3344816"/>
            <a:ext cx="4271288" cy="315898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1233326" y="3344816"/>
            <a:ext cx="242354" cy="315898"/>
          </a:xfrm>
          <a:prstGeom prst="rect">
            <a:avLst/>
          </a:prstGeom>
          <a:solidFill>
            <a:srgbClr val="3C3C3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1596857" y="3344816"/>
            <a:ext cx="3888433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>
            <a:defPPr>
              <a:defRPr lang="zh-CN"/>
            </a:defPPr>
            <a:lvl1pPr lvl="0">
              <a:defRPr b="1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（三）强化意识形态引导和管理</a:t>
            </a:r>
            <a:endParaRPr lang="zh-CN" altLang="zh-CN" dirty="0"/>
          </a:p>
        </p:txBody>
      </p:sp>
      <p:sp>
        <p:nvSpPr>
          <p:cNvPr id="21" name="Oval 2"/>
          <p:cNvSpPr/>
          <p:nvPr/>
        </p:nvSpPr>
        <p:spPr>
          <a:xfrm flipV="1">
            <a:off x="5485290" y="4696495"/>
            <a:ext cx="2223752" cy="124286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9525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rgbClr val="89D2D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rgbClr val="89D2D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rgbClr val="89D2D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89D2D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rgbClr val="89D2D9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zh-CN" altLang="en-US" sz="1800" dirty="0">
              <a:solidFill>
                <a:schemeClr val="tx1"/>
              </a:solidFill>
              <a:ea typeface="宋体" panose="02010600030101010101" pitchFamily="2" charset="-122"/>
            </a:endParaRPr>
          </a:p>
        </p:txBody>
      </p:sp>
      <p:grpSp>
        <p:nvGrpSpPr>
          <p:cNvPr id="3" name="Group 3"/>
          <p:cNvGrpSpPr/>
          <p:nvPr/>
        </p:nvGrpSpPr>
        <p:grpSpPr>
          <a:xfrm rot="-1140000">
            <a:off x="6104964" y="1773131"/>
            <a:ext cx="2196748" cy="2637618"/>
            <a:chOff x="0" y="0"/>
            <a:chExt cx="3942" cy="5795"/>
          </a:xfrm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</p:grpSpPr>
        <p:sp>
          <p:nvSpPr>
            <p:cNvPr id="27" name="AutoShape 4"/>
            <p:cNvSpPr/>
            <p:nvPr/>
          </p:nvSpPr>
          <p:spPr>
            <a:xfrm rot="10800000" flipH="1">
              <a:off x="194" y="39"/>
              <a:ext cx="3748" cy="5522"/>
            </a:xfrm>
            <a:prstGeom prst="rtTriangle">
              <a:avLst/>
            </a:prstGeom>
            <a:solidFill>
              <a:srgbClr val="A70F0F"/>
            </a:solidFill>
            <a:ln w="9525"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txBody>
            <a:bodyPr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rgbClr val="89D2D9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rgbClr val="89D2D9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rgbClr val="89D2D9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rgbClr val="89D2D9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rgbClr val="89D2D9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zh-CN" altLang="en-US" sz="1800" dirty="0">
                <a:solidFill>
                  <a:schemeClr val="tx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28" name="AutoShape 5"/>
            <p:cNvSpPr/>
            <p:nvPr/>
          </p:nvSpPr>
          <p:spPr>
            <a:xfrm rot="-10800000" flipH="1">
              <a:off x="0" y="0"/>
              <a:ext cx="3227" cy="5795"/>
            </a:xfrm>
            <a:prstGeom prst="rtTriangle">
              <a:avLst/>
            </a:prstGeom>
            <a:solidFill>
              <a:srgbClr val="EB3025"/>
            </a:solidFill>
            <a:ln w="9525"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txBody>
            <a:bodyPr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rgbClr val="89D2D9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rgbClr val="89D2D9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rgbClr val="89D2D9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rgbClr val="89D2D9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rgbClr val="89D2D9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zh-CN" altLang="en-US" sz="1800" dirty="0">
                <a:solidFill>
                  <a:schemeClr val="tx1"/>
                </a:solidFill>
                <a:ea typeface="宋体" panose="02010600030101010101" pitchFamily="2" charset="-122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827584" y="181126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b="1" dirty="0">
                <a:latin typeface="微软雅黑" pitchFamily="34" charset="-122"/>
                <a:ea typeface="微软雅黑" pitchFamily="34" charset="-122"/>
              </a:rPr>
              <a:t>从严管党治党，全面开创我校党建工作新局面</a:t>
            </a:r>
            <a:endParaRPr lang="zh-CN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2456674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>
        <p14:rippl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7" grpId="0" animBg="1"/>
      <p:bldP spid="19" grpId="0" animBg="1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任意多边形 19"/>
          <p:cNvSpPr/>
          <p:nvPr/>
        </p:nvSpPr>
        <p:spPr>
          <a:xfrm>
            <a:off x="1354280" y="1083869"/>
            <a:ext cx="1530516" cy="994126"/>
          </a:xfrm>
          <a:custGeom>
            <a:avLst/>
            <a:gdLst>
              <a:gd name="connsiteX0" fmla="*/ 1976311 w 3489158"/>
              <a:gd name="connsiteY0" fmla="*/ 0 h 2150828"/>
              <a:gd name="connsiteX1" fmla="*/ 2923756 w 3489158"/>
              <a:gd name="connsiteY1" fmla="*/ 772190 h 2150828"/>
              <a:gd name="connsiteX2" fmla="*/ 2943291 w 3489158"/>
              <a:gd name="connsiteY2" fmla="*/ 965970 h 2150828"/>
              <a:gd name="connsiteX3" fmla="*/ 2947597 w 3489158"/>
              <a:gd name="connsiteY3" fmla="*/ 965970 h 2150828"/>
              <a:gd name="connsiteX4" fmla="*/ 2947597 w 3489158"/>
              <a:gd name="connsiteY4" fmla="*/ 971097 h 2150828"/>
              <a:gd name="connsiteX5" fmla="*/ 3016125 w 3489158"/>
              <a:gd name="connsiteY5" fmla="*/ 978005 h 2150828"/>
              <a:gd name="connsiteX6" fmla="*/ 3489158 w 3489158"/>
              <a:gd name="connsiteY6" fmla="*/ 1558398 h 2150828"/>
              <a:gd name="connsiteX7" fmla="*/ 3016125 w 3489158"/>
              <a:gd name="connsiteY7" fmla="*/ 2138791 h 2150828"/>
              <a:gd name="connsiteX8" fmla="*/ 2947597 w 3489158"/>
              <a:gd name="connsiteY8" fmla="*/ 2145699 h 2150828"/>
              <a:gd name="connsiteX9" fmla="*/ 2947597 w 3489158"/>
              <a:gd name="connsiteY9" fmla="*/ 2150827 h 2150828"/>
              <a:gd name="connsiteX10" fmla="*/ 2896729 w 3489158"/>
              <a:gd name="connsiteY10" fmla="*/ 2150827 h 2150828"/>
              <a:gd name="connsiteX11" fmla="*/ 592441 w 3489158"/>
              <a:gd name="connsiteY11" fmla="*/ 2150827 h 2150828"/>
              <a:gd name="connsiteX12" fmla="*/ 592429 w 3489158"/>
              <a:gd name="connsiteY12" fmla="*/ 2150828 h 2150828"/>
              <a:gd name="connsiteX13" fmla="*/ 592419 w 3489158"/>
              <a:gd name="connsiteY13" fmla="*/ 2150827 h 2150828"/>
              <a:gd name="connsiteX14" fmla="*/ 506941 w 3489158"/>
              <a:gd name="connsiteY14" fmla="*/ 2150827 h 2150828"/>
              <a:gd name="connsiteX15" fmla="*/ 506941 w 3489158"/>
              <a:gd name="connsiteY15" fmla="*/ 2142210 h 2150828"/>
              <a:gd name="connsiteX16" fmla="*/ 473034 w 3489158"/>
              <a:gd name="connsiteY16" fmla="*/ 2138792 h 2150828"/>
              <a:gd name="connsiteX17" fmla="*/ 0 w 3489158"/>
              <a:gd name="connsiteY17" fmla="*/ 1558399 h 2150828"/>
              <a:gd name="connsiteX18" fmla="*/ 361829 w 3489158"/>
              <a:gd name="connsiteY18" fmla="*/ 1012526 h 2150828"/>
              <a:gd name="connsiteX19" fmla="*/ 461952 w 3489158"/>
              <a:gd name="connsiteY19" fmla="*/ 981446 h 2150828"/>
              <a:gd name="connsiteX20" fmla="*/ 490094 w 3489158"/>
              <a:gd name="connsiteY20" fmla="*/ 890788 h 2150828"/>
              <a:gd name="connsiteX21" fmla="*/ 998435 w 3489158"/>
              <a:gd name="connsiteY21" fmla="*/ 553837 h 2150828"/>
              <a:gd name="connsiteX22" fmla="*/ 1099663 w 3489158"/>
              <a:gd name="connsiteY22" fmla="*/ 564042 h 2150828"/>
              <a:gd name="connsiteX23" fmla="*/ 1174382 w 3489158"/>
              <a:gd name="connsiteY23" fmla="*/ 426382 h 2150828"/>
              <a:gd name="connsiteX24" fmla="*/ 1976311 w 3489158"/>
              <a:gd name="connsiteY24" fmla="*/ 0 h 2150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489158" h="2150828">
                <a:moveTo>
                  <a:pt x="1976311" y="0"/>
                </a:moveTo>
                <a:cubicBezTo>
                  <a:pt x="2443658" y="0"/>
                  <a:pt x="2833579" y="331502"/>
                  <a:pt x="2923756" y="772190"/>
                </a:cubicBezTo>
                <a:lnTo>
                  <a:pt x="2943291" y="965970"/>
                </a:lnTo>
                <a:lnTo>
                  <a:pt x="2947597" y="965970"/>
                </a:lnTo>
                <a:lnTo>
                  <a:pt x="2947597" y="971097"/>
                </a:lnTo>
                <a:lnTo>
                  <a:pt x="3016125" y="978005"/>
                </a:lnTo>
                <a:cubicBezTo>
                  <a:pt x="3286085" y="1033247"/>
                  <a:pt x="3489158" y="1272107"/>
                  <a:pt x="3489158" y="1558398"/>
                </a:cubicBezTo>
                <a:cubicBezTo>
                  <a:pt x="3489158" y="1844689"/>
                  <a:pt x="3286085" y="2083549"/>
                  <a:pt x="3016125" y="2138791"/>
                </a:cubicBezTo>
                <a:lnTo>
                  <a:pt x="2947597" y="2145699"/>
                </a:lnTo>
                <a:lnTo>
                  <a:pt x="2947597" y="2150827"/>
                </a:lnTo>
                <a:lnTo>
                  <a:pt x="2896729" y="2150827"/>
                </a:lnTo>
                <a:lnTo>
                  <a:pt x="592441" y="2150827"/>
                </a:lnTo>
                <a:lnTo>
                  <a:pt x="592429" y="2150828"/>
                </a:lnTo>
                <a:lnTo>
                  <a:pt x="592419" y="2150827"/>
                </a:lnTo>
                <a:lnTo>
                  <a:pt x="506941" y="2150827"/>
                </a:lnTo>
                <a:lnTo>
                  <a:pt x="506941" y="2142210"/>
                </a:lnTo>
                <a:lnTo>
                  <a:pt x="473034" y="2138792"/>
                </a:lnTo>
                <a:cubicBezTo>
                  <a:pt x="203074" y="2083550"/>
                  <a:pt x="0" y="1844690"/>
                  <a:pt x="0" y="1558399"/>
                </a:cubicBezTo>
                <a:cubicBezTo>
                  <a:pt x="0" y="1313007"/>
                  <a:pt x="149197" y="1102462"/>
                  <a:pt x="361829" y="1012526"/>
                </a:cubicBezTo>
                <a:lnTo>
                  <a:pt x="461952" y="981446"/>
                </a:lnTo>
                <a:lnTo>
                  <a:pt x="490094" y="890788"/>
                </a:lnTo>
                <a:cubicBezTo>
                  <a:pt x="573846" y="692776"/>
                  <a:pt x="769915" y="553837"/>
                  <a:pt x="998435" y="553837"/>
                </a:cubicBezTo>
                <a:lnTo>
                  <a:pt x="1099663" y="564042"/>
                </a:lnTo>
                <a:lnTo>
                  <a:pt x="1174382" y="426382"/>
                </a:lnTo>
                <a:cubicBezTo>
                  <a:pt x="1348176" y="169134"/>
                  <a:pt x="1642491" y="0"/>
                  <a:pt x="1976311" y="0"/>
                </a:cubicBezTo>
                <a:close/>
              </a:path>
            </a:pathLst>
          </a:custGeom>
          <a:solidFill>
            <a:srgbClr val="FFFF00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任意多边形 18"/>
          <p:cNvSpPr/>
          <p:nvPr/>
        </p:nvSpPr>
        <p:spPr>
          <a:xfrm>
            <a:off x="179512" y="1794542"/>
            <a:ext cx="1612710" cy="994126"/>
          </a:xfrm>
          <a:custGeom>
            <a:avLst/>
            <a:gdLst>
              <a:gd name="connsiteX0" fmla="*/ 1976311 w 3489158"/>
              <a:gd name="connsiteY0" fmla="*/ 0 h 2150828"/>
              <a:gd name="connsiteX1" fmla="*/ 2923756 w 3489158"/>
              <a:gd name="connsiteY1" fmla="*/ 772190 h 2150828"/>
              <a:gd name="connsiteX2" fmla="*/ 2943291 w 3489158"/>
              <a:gd name="connsiteY2" fmla="*/ 965970 h 2150828"/>
              <a:gd name="connsiteX3" fmla="*/ 2947597 w 3489158"/>
              <a:gd name="connsiteY3" fmla="*/ 965970 h 2150828"/>
              <a:gd name="connsiteX4" fmla="*/ 2947597 w 3489158"/>
              <a:gd name="connsiteY4" fmla="*/ 971097 h 2150828"/>
              <a:gd name="connsiteX5" fmla="*/ 3016125 w 3489158"/>
              <a:gd name="connsiteY5" fmla="*/ 978005 h 2150828"/>
              <a:gd name="connsiteX6" fmla="*/ 3489158 w 3489158"/>
              <a:gd name="connsiteY6" fmla="*/ 1558398 h 2150828"/>
              <a:gd name="connsiteX7" fmla="*/ 3016125 w 3489158"/>
              <a:gd name="connsiteY7" fmla="*/ 2138791 h 2150828"/>
              <a:gd name="connsiteX8" fmla="*/ 2947597 w 3489158"/>
              <a:gd name="connsiteY8" fmla="*/ 2145699 h 2150828"/>
              <a:gd name="connsiteX9" fmla="*/ 2947597 w 3489158"/>
              <a:gd name="connsiteY9" fmla="*/ 2150827 h 2150828"/>
              <a:gd name="connsiteX10" fmla="*/ 2896729 w 3489158"/>
              <a:gd name="connsiteY10" fmla="*/ 2150827 h 2150828"/>
              <a:gd name="connsiteX11" fmla="*/ 592441 w 3489158"/>
              <a:gd name="connsiteY11" fmla="*/ 2150827 h 2150828"/>
              <a:gd name="connsiteX12" fmla="*/ 592429 w 3489158"/>
              <a:gd name="connsiteY12" fmla="*/ 2150828 h 2150828"/>
              <a:gd name="connsiteX13" fmla="*/ 592419 w 3489158"/>
              <a:gd name="connsiteY13" fmla="*/ 2150827 h 2150828"/>
              <a:gd name="connsiteX14" fmla="*/ 506941 w 3489158"/>
              <a:gd name="connsiteY14" fmla="*/ 2150827 h 2150828"/>
              <a:gd name="connsiteX15" fmla="*/ 506941 w 3489158"/>
              <a:gd name="connsiteY15" fmla="*/ 2142210 h 2150828"/>
              <a:gd name="connsiteX16" fmla="*/ 473034 w 3489158"/>
              <a:gd name="connsiteY16" fmla="*/ 2138792 h 2150828"/>
              <a:gd name="connsiteX17" fmla="*/ 0 w 3489158"/>
              <a:gd name="connsiteY17" fmla="*/ 1558399 h 2150828"/>
              <a:gd name="connsiteX18" fmla="*/ 361829 w 3489158"/>
              <a:gd name="connsiteY18" fmla="*/ 1012526 h 2150828"/>
              <a:gd name="connsiteX19" fmla="*/ 461952 w 3489158"/>
              <a:gd name="connsiteY19" fmla="*/ 981446 h 2150828"/>
              <a:gd name="connsiteX20" fmla="*/ 490094 w 3489158"/>
              <a:gd name="connsiteY20" fmla="*/ 890788 h 2150828"/>
              <a:gd name="connsiteX21" fmla="*/ 998435 w 3489158"/>
              <a:gd name="connsiteY21" fmla="*/ 553837 h 2150828"/>
              <a:gd name="connsiteX22" fmla="*/ 1099663 w 3489158"/>
              <a:gd name="connsiteY22" fmla="*/ 564042 h 2150828"/>
              <a:gd name="connsiteX23" fmla="*/ 1174382 w 3489158"/>
              <a:gd name="connsiteY23" fmla="*/ 426382 h 2150828"/>
              <a:gd name="connsiteX24" fmla="*/ 1976311 w 3489158"/>
              <a:gd name="connsiteY24" fmla="*/ 0 h 2150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489158" h="2150828">
                <a:moveTo>
                  <a:pt x="1976311" y="0"/>
                </a:moveTo>
                <a:cubicBezTo>
                  <a:pt x="2443658" y="0"/>
                  <a:pt x="2833579" y="331502"/>
                  <a:pt x="2923756" y="772190"/>
                </a:cubicBezTo>
                <a:lnTo>
                  <a:pt x="2943291" y="965970"/>
                </a:lnTo>
                <a:lnTo>
                  <a:pt x="2947597" y="965970"/>
                </a:lnTo>
                <a:lnTo>
                  <a:pt x="2947597" y="971097"/>
                </a:lnTo>
                <a:lnTo>
                  <a:pt x="3016125" y="978005"/>
                </a:lnTo>
                <a:cubicBezTo>
                  <a:pt x="3286085" y="1033247"/>
                  <a:pt x="3489158" y="1272107"/>
                  <a:pt x="3489158" y="1558398"/>
                </a:cubicBezTo>
                <a:cubicBezTo>
                  <a:pt x="3489158" y="1844689"/>
                  <a:pt x="3286085" y="2083549"/>
                  <a:pt x="3016125" y="2138791"/>
                </a:cubicBezTo>
                <a:lnTo>
                  <a:pt x="2947597" y="2145699"/>
                </a:lnTo>
                <a:lnTo>
                  <a:pt x="2947597" y="2150827"/>
                </a:lnTo>
                <a:lnTo>
                  <a:pt x="2896729" y="2150827"/>
                </a:lnTo>
                <a:lnTo>
                  <a:pt x="592441" y="2150827"/>
                </a:lnTo>
                <a:lnTo>
                  <a:pt x="592429" y="2150828"/>
                </a:lnTo>
                <a:lnTo>
                  <a:pt x="592419" y="2150827"/>
                </a:lnTo>
                <a:lnTo>
                  <a:pt x="506941" y="2150827"/>
                </a:lnTo>
                <a:lnTo>
                  <a:pt x="506941" y="2142210"/>
                </a:lnTo>
                <a:lnTo>
                  <a:pt x="473034" y="2138792"/>
                </a:lnTo>
                <a:cubicBezTo>
                  <a:pt x="203074" y="2083550"/>
                  <a:pt x="0" y="1844690"/>
                  <a:pt x="0" y="1558399"/>
                </a:cubicBezTo>
                <a:cubicBezTo>
                  <a:pt x="0" y="1313007"/>
                  <a:pt x="149197" y="1102462"/>
                  <a:pt x="361829" y="1012526"/>
                </a:cubicBezTo>
                <a:lnTo>
                  <a:pt x="461952" y="981446"/>
                </a:lnTo>
                <a:lnTo>
                  <a:pt x="490094" y="890788"/>
                </a:lnTo>
                <a:cubicBezTo>
                  <a:pt x="573846" y="692776"/>
                  <a:pt x="769915" y="553837"/>
                  <a:pt x="998435" y="553837"/>
                </a:cubicBezTo>
                <a:lnTo>
                  <a:pt x="1099663" y="564042"/>
                </a:lnTo>
                <a:lnTo>
                  <a:pt x="1174382" y="426382"/>
                </a:lnTo>
                <a:cubicBezTo>
                  <a:pt x="1348176" y="169134"/>
                  <a:pt x="1642491" y="0"/>
                  <a:pt x="1976311" y="0"/>
                </a:cubicBez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0" y="-20538"/>
            <a:ext cx="9169523" cy="5081397"/>
          </a:xfrm>
          <a:prstGeom prst="rect">
            <a:avLst/>
          </a:prstGeom>
          <a:solidFill>
            <a:schemeClr val="dk1">
              <a:alpha val="8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" name="直接连接符 1"/>
          <p:cNvCxnSpPr/>
          <p:nvPr/>
        </p:nvCxnSpPr>
        <p:spPr bwMode="auto">
          <a:xfrm>
            <a:off x="179512" y="714067"/>
            <a:ext cx="871296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370018" y="-35630"/>
            <a:ext cx="1512168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dist"/>
            <a:r>
              <a:rPr lang="en-US" altLang="zh-CN" sz="5400" b="1" dirty="0" smtClean="0">
                <a:solidFill>
                  <a:srgbClr val="05AFC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en-US" altLang="zh-C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400" b="1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en-US" altLang="zh-C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400" b="1" dirty="0" smtClean="0">
                <a:solidFill>
                  <a:srgbClr val="FA445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endParaRPr lang="zh-CN" altLang="zh-CN" sz="5400" b="1" dirty="0">
              <a:solidFill>
                <a:srgbClr val="FA445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05842" y="805962"/>
            <a:ext cx="4271288" cy="315898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-35191" y="805962"/>
            <a:ext cx="242354" cy="315898"/>
          </a:xfrm>
          <a:prstGeom prst="rect">
            <a:avLst/>
          </a:prstGeom>
          <a:solidFill>
            <a:srgbClr val="3C3C3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242592" y="771550"/>
            <a:ext cx="3888433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>
            <a:defPPr>
              <a:defRPr lang="zh-CN"/>
            </a:defPPr>
            <a:lvl1pPr lvl="0">
              <a:defRPr b="1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（四）夯实党组织基层建设</a:t>
            </a:r>
            <a:endParaRPr lang="zh-CN" altLang="zh-CN" dirty="0"/>
          </a:p>
        </p:txBody>
      </p:sp>
      <p:sp>
        <p:nvSpPr>
          <p:cNvPr id="18" name="矩形 17"/>
          <p:cNvSpPr/>
          <p:nvPr/>
        </p:nvSpPr>
        <p:spPr>
          <a:xfrm>
            <a:off x="0" y="5092030"/>
            <a:ext cx="9144000" cy="144016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流程图: 合并 30"/>
          <p:cNvSpPr/>
          <p:nvPr/>
        </p:nvSpPr>
        <p:spPr>
          <a:xfrm rot="16200000">
            <a:off x="147157" y="281204"/>
            <a:ext cx="360039" cy="240025"/>
          </a:xfrm>
          <a:prstGeom prst="flowChartMerg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0" y="5020022"/>
            <a:ext cx="9144000" cy="216024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346"/>
            <a:ext cx="799605" cy="59418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67544" y="1794542"/>
            <a:ext cx="8063600" cy="2656046"/>
          </a:xfrm>
          <a:prstGeom prst="roundRect">
            <a:avLst/>
          </a:prstGeom>
          <a:solidFill>
            <a:srgbClr val="FFC000">
              <a:alpha val="23000"/>
            </a:srgb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+mn-ea"/>
              </a:rPr>
              <a:t>①</a:t>
            </a:r>
            <a:r>
              <a:rPr lang="zh-CN" altLang="en-US" sz="2000" dirty="0">
                <a:latin typeface="+mn-ea"/>
              </a:rPr>
              <a:t>落实党组织</a:t>
            </a:r>
            <a:r>
              <a:rPr lang="zh-CN" altLang="en-US" sz="2000" dirty="0" smtClean="0">
                <a:latin typeface="+mn-ea"/>
              </a:rPr>
              <a:t>的主体</a:t>
            </a:r>
            <a:r>
              <a:rPr lang="zh-CN" altLang="en-US" sz="2000" dirty="0">
                <a:latin typeface="+mn-ea"/>
              </a:rPr>
              <a:t>责任</a:t>
            </a:r>
            <a:r>
              <a:rPr lang="zh-CN" altLang="en-US" sz="2000" dirty="0" smtClean="0">
                <a:latin typeface="+mn-ea"/>
              </a:rPr>
              <a:t>和书记</a:t>
            </a:r>
            <a:r>
              <a:rPr lang="zh-CN" altLang="en-US" sz="2000" dirty="0">
                <a:latin typeface="+mn-ea"/>
              </a:rPr>
              <a:t>的第一责任人</a:t>
            </a:r>
            <a:r>
              <a:rPr lang="zh-CN" altLang="en-US" sz="2000" dirty="0" smtClean="0">
                <a:latin typeface="+mn-ea"/>
              </a:rPr>
              <a:t>责任</a:t>
            </a:r>
            <a:endParaRPr lang="en-US" altLang="zh-CN" sz="20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+mn-ea"/>
              </a:rPr>
              <a:t>②加强</a:t>
            </a:r>
            <a:r>
              <a:rPr lang="zh-CN" altLang="en-US" sz="2000" dirty="0">
                <a:latin typeface="+mn-ea"/>
              </a:rPr>
              <a:t>党员学习</a:t>
            </a:r>
            <a:r>
              <a:rPr lang="zh-CN" altLang="en-US" sz="2000" dirty="0" smtClean="0">
                <a:latin typeface="+mn-ea"/>
              </a:rPr>
              <a:t>培训</a:t>
            </a:r>
            <a:endParaRPr lang="en-US" altLang="zh-CN" sz="20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+mn-ea"/>
              </a:rPr>
              <a:t>③组织生活纪实</a:t>
            </a:r>
            <a:r>
              <a:rPr lang="zh-CN" altLang="en-US" sz="2000" dirty="0" smtClean="0">
                <a:latin typeface="+mn-ea"/>
              </a:rPr>
              <a:t>管理</a:t>
            </a:r>
            <a:endParaRPr lang="en-US" altLang="zh-CN" sz="20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+mn-ea"/>
              </a:rPr>
              <a:t>④推进服务型</a:t>
            </a:r>
            <a:r>
              <a:rPr lang="zh-CN" altLang="en-US" sz="2000" dirty="0">
                <a:latin typeface="+mn-ea"/>
              </a:rPr>
              <a:t>党组织</a:t>
            </a:r>
            <a:r>
              <a:rPr lang="zh-CN" altLang="en-US" sz="2000" dirty="0" smtClean="0">
                <a:latin typeface="+mn-ea"/>
              </a:rPr>
              <a:t>建设</a:t>
            </a:r>
            <a:endParaRPr lang="en-US" altLang="zh-CN" sz="20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+mn-ea"/>
              </a:rPr>
              <a:t>⑤拓展</a:t>
            </a:r>
            <a:r>
              <a:rPr lang="zh-CN" altLang="en-US" sz="2000" dirty="0">
                <a:latin typeface="+mn-ea"/>
              </a:rPr>
              <a:t>创新型党组织建设</a:t>
            </a:r>
          </a:p>
        </p:txBody>
      </p:sp>
      <p:sp>
        <p:nvSpPr>
          <p:cNvPr id="16" name="椭圆 15"/>
          <p:cNvSpPr/>
          <p:nvPr/>
        </p:nvSpPr>
        <p:spPr>
          <a:xfrm>
            <a:off x="988145" y="1328154"/>
            <a:ext cx="711624" cy="749841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AutoShape 2" descr="http://bizhi.zhuoku.com/2011/12/27/jingxuan/jingxuan020.jpg"/>
          <p:cNvSpPr>
            <a:spLocks noChangeAspect="1" noChangeArrowheads="1"/>
          </p:cNvSpPr>
          <p:nvPr/>
        </p:nvSpPr>
        <p:spPr bwMode="auto">
          <a:xfrm>
            <a:off x="632333" y="1083869"/>
            <a:ext cx="186253" cy="19625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827584" y="186194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b="1" dirty="0">
                <a:latin typeface="微软雅黑" pitchFamily="34" charset="-122"/>
                <a:ea typeface="微软雅黑" pitchFamily="34" charset="-122"/>
              </a:rPr>
              <a:t>从严管党治党，全面开创我校党建工作新局面</a:t>
            </a:r>
            <a:endParaRPr lang="zh-CN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7183646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63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55785E-6 L 0.1658 -2.55785E-6 " pathEditMode="relative" rAng="0" ptsTypes="AA">
                                      <p:cBhvr>
                                        <p:cTn id="19" dur="5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81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19" grpId="0" animBg="1"/>
      <p:bldP spid="10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-25523" y="1"/>
            <a:ext cx="9169523" cy="5081397"/>
          </a:xfrm>
          <a:prstGeom prst="rect">
            <a:avLst/>
          </a:prstGeom>
          <a:solidFill>
            <a:schemeClr val="dk1">
              <a:alpha val="8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" name="直接连接符 1"/>
          <p:cNvCxnSpPr/>
          <p:nvPr/>
        </p:nvCxnSpPr>
        <p:spPr bwMode="auto">
          <a:xfrm>
            <a:off x="179512" y="714067"/>
            <a:ext cx="871296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矩形 6"/>
          <p:cNvSpPr/>
          <p:nvPr/>
        </p:nvSpPr>
        <p:spPr>
          <a:xfrm>
            <a:off x="241100" y="1611591"/>
            <a:ext cx="4271288" cy="35031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-1254" y="1611591"/>
            <a:ext cx="242354" cy="350310"/>
          </a:xfrm>
          <a:prstGeom prst="rect">
            <a:avLst/>
          </a:prstGeom>
          <a:solidFill>
            <a:srgbClr val="3C3C3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277850" y="1611591"/>
            <a:ext cx="3888433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>
            <a:defPPr>
              <a:defRPr lang="zh-CN"/>
            </a:defPPr>
            <a:lvl1pPr lvl="0">
              <a:defRPr b="1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（五）加强统一战线工作</a:t>
            </a:r>
            <a:endParaRPr lang="zh-CN" altLang="zh-CN" dirty="0"/>
          </a:p>
        </p:txBody>
      </p:sp>
      <p:sp>
        <p:nvSpPr>
          <p:cNvPr id="18" name="矩形 17"/>
          <p:cNvSpPr/>
          <p:nvPr/>
        </p:nvSpPr>
        <p:spPr>
          <a:xfrm>
            <a:off x="0" y="5092030"/>
            <a:ext cx="9144000" cy="144016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流程图: 合并 30"/>
          <p:cNvSpPr/>
          <p:nvPr/>
        </p:nvSpPr>
        <p:spPr>
          <a:xfrm rot="16200000">
            <a:off x="147157" y="281204"/>
            <a:ext cx="360039" cy="240025"/>
          </a:xfrm>
          <a:prstGeom prst="flowChartMerg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0" y="5020022"/>
            <a:ext cx="9144000" cy="216024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79" y="1"/>
            <a:ext cx="799605" cy="594188"/>
          </a:xfrm>
          <a:prstGeom prst="rect">
            <a:avLst/>
          </a:prstGeom>
        </p:spPr>
      </p:pic>
      <p:sp>
        <p:nvSpPr>
          <p:cNvPr id="16" name="Freeform 6"/>
          <p:cNvSpPr>
            <a:spLocks/>
          </p:cNvSpPr>
          <p:nvPr/>
        </p:nvSpPr>
        <p:spPr bwMode="auto">
          <a:xfrm>
            <a:off x="8000317" y="3182937"/>
            <a:ext cx="709613" cy="501650"/>
          </a:xfrm>
          <a:custGeom>
            <a:avLst/>
            <a:gdLst>
              <a:gd name="T0" fmla="*/ 94 w 298"/>
              <a:gd name="T1" fmla="*/ 211 h 211"/>
              <a:gd name="T2" fmla="*/ 128 w 298"/>
              <a:gd name="T3" fmla="*/ 211 h 211"/>
              <a:gd name="T4" fmla="*/ 204 w 298"/>
              <a:gd name="T5" fmla="*/ 211 h 211"/>
              <a:gd name="T6" fmla="*/ 298 w 298"/>
              <a:gd name="T7" fmla="*/ 124 h 211"/>
              <a:gd name="T8" fmla="*/ 298 w 298"/>
              <a:gd name="T9" fmla="*/ 117 h 211"/>
              <a:gd name="T10" fmla="*/ 298 w 298"/>
              <a:gd name="T11" fmla="*/ 86 h 211"/>
              <a:gd name="T12" fmla="*/ 298 w 298"/>
              <a:gd name="T13" fmla="*/ 0 h 211"/>
              <a:gd name="T14" fmla="*/ 204 w 298"/>
              <a:gd name="T15" fmla="*/ 0 h 211"/>
              <a:gd name="T16" fmla="*/ 170 w 298"/>
              <a:gd name="T17" fmla="*/ 0 h 211"/>
              <a:gd name="T18" fmla="*/ 94 w 298"/>
              <a:gd name="T19" fmla="*/ 0 h 211"/>
              <a:gd name="T20" fmla="*/ 0 w 298"/>
              <a:gd name="T21" fmla="*/ 86 h 211"/>
              <a:gd name="T22" fmla="*/ 0 w 298"/>
              <a:gd name="T23" fmla="*/ 93 h 211"/>
              <a:gd name="T24" fmla="*/ 0 w 298"/>
              <a:gd name="T25" fmla="*/ 124 h 211"/>
              <a:gd name="T26" fmla="*/ 0 w 298"/>
              <a:gd name="T27" fmla="*/ 211 h 211"/>
              <a:gd name="T28" fmla="*/ 94 w 298"/>
              <a:gd name="T29" fmla="*/ 211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8" h="211">
                <a:moveTo>
                  <a:pt x="94" y="211"/>
                </a:moveTo>
                <a:cubicBezTo>
                  <a:pt x="128" y="211"/>
                  <a:pt x="128" y="211"/>
                  <a:pt x="128" y="211"/>
                </a:cubicBezTo>
                <a:cubicBezTo>
                  <a:pt x="204" y="211"/>
                  <a:pt x="204" y="211"/>
                  <a:pt x="204" y="211"/>
                </a:cubicBezTo>
                <a:cubicBezTo>
                  <a:pt x="256" y="211"/>
                  <a:pt x="298" y="172"/>
                  <a:pt x="298" y="124"/>
                </a:cubicBezTo>
                <a:cubicBezTo>
                  <a:pt x="298" y="117"/>
                  <a:pt x="298" y="117"/>
                  <a:pt x="298" y="117"/>
                </a:cubicBezTo>
                <a:cubicBezTo>
                  <a:pt x="298" y="86"/>
                  <a:pt x="298" y="86"/>
                  <a:pt x="298" y="86"/>
                </a:cubicBezTo>
                <a:cubicBezTo>
                  <a:pt x="298" y="0"/>
                  <a:pt x="298" y="0"/>
                  <a:pt x="298" y="0"/>
                </a:cubicBezTo>
                <a:cubicBezTo>
                  <a:pt x="204" y="0"/>
                  <a:pt x="204" y="0"/>
                  <a:pt x="204" y="0"/>
                </a:cubicBezTo>
                <a:cubicBezTo>
                  <a:pt x="170" y="0"/>
                  <a:pt x="170" y="0"/>
                  <a:pt x="170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42" y="0"/>
                  <a:pt x="0" y="39"/>
                  <a:pt x="0" y="86"/>
                </a:cubicBezTo>
                <a:cubicBezTo>
                  <a:pt x="0" y="93"/>
                  <a:pt x="0" y="93"/>
                  <a:pt x="0" y="93"/>
                </a:cubicBezTo>
                <a:cubicBezTo>
                  <a:pt x="0" y="124"/>
                  <a:pt x="0" y="124"/>
                  <a:pt x="0" y="124"/>
                </a:cubicBezTo>
                <a:cubicBezTo>
                  <a:pt x="0" y="211"/>
                  <a:pt x="0" y="211"/>
                  <a:pt x="0" y="211"/>
                </a:cubicBezTo>
                <a:lnTo>
                  <a:pt x="94" y="211"/>
                </a:lnTo>
                <a:close/>
              </a:path>
            </a:pathLst>
          </a:custGeom>
          <a:solidFill>
            <a:srgbClr val="FA445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7" name="Freeform 7"/>
          <p:cNvSpPr>
            <a:spLocks/>
          </p:cNvSpPr>
          <p:nvPr/>
        </p:nvSpPr>
        <p:spPr bwMode="auto">
          <a:xfrm>
            <a:off x="7000192" y="3641725"/>
            <a:ext cx="808038" cy="590550"/>
          </a:xfrm>
          <a:custGeom>
            <a:avLst/>
            <a:gdLst>
              <a:gd name="T0" fmla="*/ 108 w 339"/>
              <a:gd name="T1" fmla="*/ 0 h 248"/>
              <a:gd name="T2" fmla="*/ 146 w 339"/>
              <a:gd name="T3" fmla="*/ 0 h 248"/>
              <a:gd name="T4" fmla="*/ 232 w 339"/>
              <a:gd name="T5" fmla="*/ 0 h 248"/>
              <a:gd name="T6" fmla="*/ 339 w 339"/>
              <a:gd name="T7" fmla="*/ 101 h 248"/>
              <a:gd name="T8" fmla="*/ 339 w 339"/>
              <a:gd name="T9" fmla="*/ 110 h 248"/>
              <a:gd name="T10" fmla="*/ 339 w 339"/>
              <a:gd name="T11" fmla="*/ 146 h 248"/>
              <a:gd name="T12" fmla="*/ 339 w 339"/>
              <a:gd name="T13" fmla="*/ 248 h 248"/>
              <a:gd name="T14" fmla="*/ 232 w 339"/>
              <a:gd name="T15" fmla="*/ 248 h 248"/>
              <a:gd name="T16" fmla="*/ 193 w 339"/>
              <a:gd name="T17" fmla="*/ 248 h 248"/>
              <a:gd name="T18" fmla="*/ 108 w 339"/>
              <a:gd name="T19" fmla="*/ 248 h 248"/>
              <a:gd name="T20" fmla="*/ 0 w 339"/>
              <a:gd name="T21" fmla="*/ 146 h 248"/>
              <a:gd name="T22" fmla="*/ 0 w 339"/>
              <a:gd name="T23" fmla="*/ 138 h 248"/>
              <a:gd name="T24" fmla="*/ 0 w 339"/>
              <a:gd name="T25" fmla="*/ 101 h 248"/>
              <a:gd name="T26" fmla="*/ 0 w 339"/>
              <a:gd name="T27" fmla="*/ 0 h 248"/>
              <a:gd name="T28" fmla="*/ 108 w 339"/>
              <a:gd name="T29" fmla="*/ 0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339" h="248">
                <a:moveTo>
                  <a:pt x="108" y="0"/>
                </a:moveTo>
                <a:cubicBezTo>
                  <a:pt x="146" y="0"/>
                  <a:pt x="146" y="0"/>
                  <a:pt x="146" y="0"/>
                </a:cubicBezTo>
                <a:cubicBezTo>
                  <a:pt x="232" y="0"/>
                  <a:pt x="232" y="0"/>
                  <a:pt x="232" y="0"/>
                </a:cubicBezTo>
                <a:cubicBezTo>
                  <a:pt x="291" y="0"/>
                  <a:pt x="339" y="45"/>
                  <a:pt x="339" y="101"/>
                </a:cubicBezTo>
                <a:cubicBezTo>
                  <a:pt x="339" y="110"/>
                  <a:pt x="339" y="110"/>
                  <a:pt x="339" y="110"/>
                </a:cubicBezTo>
                <a:cubicBezTo>
                  <a:pt x="339" y="146"/>
                  <a:pt x="339" y="146"/>
                  <a:pt x="339" y="146"/>
                </a:cubicBezTo>
                <a:cubicBezTo>
                  <a:pt x="339" y="248"/>
                  <a:pt x="339" y="248"/>
                  <a:pt x="339" y="248"/>
                </a:cubicBezTo>
                <a:cubicBezTo>
                  <a:pt x="232" y="248"/>
                  <a:pt x="232" y="248"/>
                  <a:pt x="232" y="248"/>
                </a:cubicBezTo>
                <a:cubicBezTo>
                  <a:pt x="193" y="248"/>
                  <a:pt x="193" y="248"/>
                  <a:pt x="193" y="248"/>
                </a:cubicBezTo>
                <a:cubicBezTo>
                  <a:pt x="108" y="248"/>
                  <a:pt x="108" y="248"/>
                  <a:pt x="108" y="248"/>
                </a:cubicBezTo>
                <a:cubicBezTo>
                  <a:pt x="49" y="248"/>
                  <a:pt x="0" y="202"/>
                  <a:pt x="0" y="146"/>
                </a:cubicBezTo>
                <a:cubicBezTo>
                  <a:pt x="0" y="138"/>
                  <a:pt x="0" y="138"/>
                  <a:pt x="0" y="138"/>
                </a:cubicBezTo>
                <a:cubicBezTo>
                  <a:pt x="0" y="101"/>
                  <a:pt x="0" y="101"/>
                  <a:pt x="0" y="101"/>
                </a:cubicBezTo>
                <a:cubicBezTo>
                  <a:pt x="0" y="0"/>
                  <a:pt x="0" y="0"/>
                  <a:pt x="0" y="0"/>
                </a:cubicBezTo>
                <a:lnTo>
                  <a:pt x="108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1" name="Freeform 26"/>
          <p:cNvSpPr>
            <a:spLocks/>
          </p:cNvSpPr>
          <p:nvPr/>
        </p:nvSpPr>
        <p:spPr bwMode="auto">
          <a:xfrm>
            <a:off x="6847792" y="803488"/>
            <a:ext cx="2105025" cy="4443199"/>
          </a:xfrm>
          <a:custGeom>
            <a:avLst/>
            <a:gdLst>
              <a:gd name="T0" fmla="*/ 846 w 884"/>
              <a:gd name="T1" fmla="*/ 289 h 1711"/>
              <a:gd name="T2" fmla="*/ 846 w 884"/>
              <a:gd name="T3" fmla="*/ 289 h 1711"/>
              <a:gd name="T4" fmla="*/ 651 w 884"/>
              <a:gd name="T5" fmla="*/ 208 h 1711"/>
              <a:gd name="T6" fmla="*/ 442 w 884"/>
              <a:gd name="T7" fmla="*/ 0 h 1711"/>
              <a:gd name="T8" fmla="*/ 233 w 884"/>
              <a:gd name="T9" fmla="*/ 208 h 1711"/>
              <a:gd name="T10" fmla="*/ 38 w 884"/>
              <a:gd name="T11" fmla="*/ 289 h 1711"/>
              <a:gd name="T12" fmla="*/ 0 w 884"/>
              <a:gd name="T13" fmla="*/ 286 h 1711"/>
              <a:gd name="T14" fmla="*/ 162 w 884"/>
              <a:gd name="T15" fmla="*/ 392 h 1711"/>
              <a:gd name="T16" fmla="*/ 362 w 884"/>
              <a:gd name="T17" fmla="*/ 663 h 1711"/>
              <a:gd name="T18" fmla="*/ 421 w 884"/>
              <a:gd name="T19" fmla="*/ 953 h 1711"/>
              <a:gd name="T20" fmla="*/ 421 w 884"/>
              <a:gd name="T21" fmla="*/ 953 h 1711"/>
              <a:gd name="T22" fmla="*/ 421 w 884"/>
              <a:gd name="T23" fmla="*/ 987 h 1711"/>
              <a:gd name="T24" fmla="*/ 421 w 884"/>
              <a:gd name="T25" fmla="*/ 987 h 1711"/>
              <a:gd name="T26" fmla="*/ 421 w 884"/>
              <a:gd name="T27" fmla="*/ 1491 h 1711"/>
              <a:gd name="T28" fmla="*/ 271 w 884"/>
              <a:gd name="T29" fmla="*/ 1681 h 1711"/>
              <a:gd name="T30" fmla="*/ 269 w 884"/>
              <a:gd name="T31" fmla="*/ 1681 h 1711"/>
              <a:gd name="T32" fmla="*/ 269 w 884"/>
              <a:gd name="T33" fmla="*/ 1711 h 1711"/>
              <a:gd name="T34" fmla="*/ 611 w 884"/>
              <a:gd name="T35" fmla="*/ 1711 h 1711"/>
              <a:gd name="T36" fmla="*/ 611 w 884"/>
              <a:gd name="T37" fmla="*/ 1681 h 1711"/>
              <a:gd name="T38" fmla="*/ 610 w 884"/>
              <a:gd name="T39" fmla="*/ 1681 h 1711"/>
              <a:gd name="T40" fmla="*/ 463 w 884"/>
              <a:gd name="T41" fmla="*/ 1508 h 1711"/>
              <a:gd name="T42" fmla="*/ 463 w 884"/>
              <a:gd name="T43" fmla="*/ 976 h 1711"/>
              <a:gd name="T44" fmla="*/ 463 w 884"/>
              <a:gd name="T45" fmla="*/ 976 h 1711"/>
              <a:gd name="T46" fmla="*/ 463 w 884"/>
              <a:gd name="T47" fmla="*/ 953 h 1711"/>
              <a:gd name="T48" fmla="*/ 463 w 884"/>
              <a:gd name="T49" fmla="*/ 953 h 1711"/>
              <a:gd name="T50" fmla="*/ 522 w 884"/>
              <a:gd name="T51" fmla="*/ 663 h 1711"/>
              <a:gd name="T52" fmla="*/ 722 w 884"/>
              <a:gd name="T53" fmla="*/ 392 h 1711"/>
              <a:gd name="T54" fmla="*/ 884 w 884"/>
              <a:gd name="T55" fmla="*/ 286 h 1711"/>
              <a:gd name="T56" fmla="*/ 846 w 884"/>
              <a:gd name="T57" fmla="*/ 289 h 17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884" h="1711">
                <a:moveTo>
                  <a:pt x="846" y="289"/>
                </a:moveTo>
                <a:cubicBezTo>
                  <a:pt x="846" y="289"/>
                  <a:pt x="846" y="289"/>
                  <a:pt x="846" y="289"/>
                </a:cubicBezTo>
                <a:cubicBezTo>
                  <a:pt x="772" y="289"/>
                  <a:pt x="703" y="260"/>
                  <a:pt x="651" y="208"/>
                </a:cubicBezTo>
                <a:cubicBezTo>
                  <a:pt x="442" y="0"/>
                  <a:pt x="442" y="0"/>
                  <a:pt x="442" y="0"/>
                </a:cubicBezTo>
                <a:cubicBezTo>
                  <a:pt x="233" y="208"/>
                  <a:pt x="233" y="208"/>
                  <a:pt x="233" y="208"/>
                </a:cubicBezTo>
                <a:cubicBezTo>
                  <a:pt x="181" y="260"/>
                  <a:pt x="112" y="289"/>
                  <a:pt x="38" y="289"/>
                </a:cubicBezTo>
                <a:cubicBezTo>
                  <a:pt x="25" y="289"/>
                  <a:pt x="12" y="288"/>
                  <a:pt x="0" y="286"/>
                </a:cubicBezTo>
                <a:cubicBezTo>
                  <a:pt x="59" y="314"/>
                  <a:pt x="113" y="350"/>
                  <a:pt x="162" y="392"/>
                </a:cubicBezTo>
                <a:cubicBezTo>
                  <a:pt x="248" y="465"/>
                  <a:pt x="317" y="558"/>
                  <a:pt x="362" y="663"/>
                </a:cubicBezTo>
                <a:cubicBezTo>
                  <a:pt x="400" y="752"/>
                  <a:pt x="421" y="850"/>
                  <a:pt x="421" y="953"/>
                </a:cubicBezTo>
                <a:cubicBezTo>
                  <a:pt x="421" y="953"/>
                  <a:pt x="421" y="953"/>
                  <a:pt x="421" y="953"/>
                </a:cubicBezTo>
                <a:cubicBezTo>
                  <a:pt x="421" y="987"/>
                  <a:pt x="421" y="987"/>
                  <a:pt x="421" y="987"/>
                </a:cubicBezTo>
                <a:cubicBezTo>
                  <a:pt x="421" y="987"/>
                  <a:pt x="421" y="987"/>
                  <a:pt x="421" y="987"/>
                </a:cubicBezTo>
                <a:cubicBezTo>
                  <a:pt x="421" y="1491"/>
                  <a:pt x="421" y="1491"/>
                  <a:pt x="421" y="1491"/>
                </a:cubicBezTo>
                <a:cubicBezTo>
                  <a:pt x="402" y="1601"/>
                  <a:pt x="342" y="1681"/>
                  <a:pt x="271" y="1681"/>
                </a:cubicBezTo>
                <a:cubicBezTo>
                  <a:pt x="270" y="1681"/>
                  <a:pt x="270" y="1681"/>
                  <a:pt x="269" y="1681"/>
                </a:cubicBezTo>
                <a:cubicBezTo>
                  <a:pt x="269" y="1711"/>
                  <a:pt x="269" y="1711"/>
                  <a:pt x="269" y="1711"/>
                </a:cubicBezTo>
                <a:cubicBezTo>
                  <a:pt x="611" y="1711"/>
                  <a:pt x="611" y="1711"/>
                  <a:pt x="611" y="1711"/>
                </a:cubicBezTo>
                <a:cubicBezTo>
                  <a:pt x="611" y="1681"/>
                  <a:pt x="611" y="1681"/>
                  <a:pt x="611" y="1681"/>
                </a:cubicBezTo>
                <a:cubicBezTo>
                  <a:pt x="611" y="1681"/>
                  <a:pt x="610" y="1681"/>
                  <a:pt x="610" y="1681"/>
                </a:cubicBezTo>
                <a:cubicBezTo>
                  <a:pt x="543" y="1681"/>
                  <a:pt x="485" y="1609"/>
                  <a:pt x="463" y="1508"/>
                </a:cubicBezTo>
                <a:cubicBezTo>
                  <a:pt x="463" y="976"/>
                  <a:pt x="463" y="976"/>
                  <a:pt x="463" y="976"/>
                </a:cubicBezTo>
                <a:cubicBezTo>
                  <a:pt x="463" y="976"/>
                  <a:pt x="463" y="976"/>
                  <a:pt x="463" y="976"/>
                </a:cubicBezTo>
                <a:cubicBezTo>
                  <a:pt x="463" y="953"/>
                  <a:pt x="463" y="953"/>
                  <a:pt x="463" y="953"/>
                </a:cubicBezTo>
                <a:cubicBezTo>
                  <a:pt x="463" y="953"/>
                  <a:pt x="463" y="953"/>
                  <a:pt x="463" y="953"/>
                </a:cubicBezTo>
                <a:cubicBezTo>
                  <a:pt x="463" y="850"/>
                  <a:pt x="484" y="752"/>
                  <a:pt x="522" y="663"/>
                </a:cubicBezTo>
                <a:cubicBezTo>
                  <a:pt x="567" y="558"/>
                  <a:pt x="636" y="465"/>
                  <a:pt x="722" y="392"/>
                </a:cubicBezTo>
                <a:cubicBezTo>
                  <a:pt x="771" y="350"/>
                  <a:pt x="825" y="314"/>
                  <a:pt x="884" y="286"/>
                </a:cubicBezTo>
                <a:cubicBezTo>
                  <a:pt x="872" y="288"/>
                  <a:pt x="859" y="289"/>
                  <a:pt x="846" y="289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grpSp>
        <p:nvGrpSpPr>
          <p:cNvPr id="3" name="组合 56"/>
          <p:cNvGrpSpPr/>
          <p:nvPr/>
        </p:nvGrpSpPr>
        <p:grpSpPr>
          <a:xfrm>
            <a:off x="7587295" y="1534319"/>
            <a:ext cx="655638" cy="700088"/>
            <a:chOff x="6378575" y="3363913"/>
            <a:chExt cx="655638" cy="700088"/>
          </a:xfrm>
          <a:solidFill>
            <a:schemeClr val="bg1"/>
          </a:solidFill>
        </p:grpSpPr>
        <p:sp>
          <p:nvSpPr>
            <p:cNvPr id="58" name="Freeform 54"/>
            <p:cNvSpPr>
              <a:spLocks/>
            </p:cNvSpPr>
            <p:nvPr/>
          </p:nvSpPr>
          <p:spPr bwMode="auto">
            <a:xfrm>
              <a:off x="6670675" y="3363913"/>
              <a:ext cx="187325" cy="382588"/>
            </a:xfrm>
            <a:custGeom>
              <a:avLst/>
              <a:gdLst>
                <a:gd name="T0" fmla="*/ 40 w 50"/>
                <a:gd name="T1" fmla="*/ 90 h 102"/>
                <a:gd name="T2" fmla="*/ 7 w 50"/>
                <a:gd name="T3" fmla="*/ 102 h 102"/>
                <a:gd name="T4" fmla="*/ 0 w 50"/>
                <a:gd name="T5" fmla="*/ 77 h 102"/>
                <a:gd name="T6" fmla="*/ 12 w 50"/>
                <a:gd name="T7" fmla="*/ 2 h 102"/>
                <a:gd name="T8" fmla="*/ 15 w 50"/>
                <a:gd name="T9" fmla="*/ 0 h 102"/>
                <a:gd name="T10" fmla="*/ 40 w 50"/>
                <a:gd name="T11" fmla="*/ 9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" h="102">
                  <a:moveTo>
                    <a:pt x="40" y="90"/>
                  </a:moveTo>
                  <a:cubicBezTo>
                    <a:pt x="26" y="90"/>
                    <a:pt x="13" y="97"/>
                    <a:pt x="7" y="102"/>
                  </a:cubicBezTo>
                  <a:cubicBezTo>
                    <a:pt x="8" y="90"/>
                    <a:pt x="3" y="84"/>
                    <a:pt x="0" y="77"/>
                  </a:cubicBezTo>
                  <a:cubicBezTo>
                    <a:pt x="7" y="55"/>
                    <a:pt x="11" y="29"/>
                    <a:pt x="12" y="2"/>
                  </a:cubicBezTo>
                  <a:cubicBezTo>
                    <a:pt x="13" y="1"/>
                    <a:pt x="15" y="1"/>
                    <a:pt x="15" y="0"/>
                  </a:cubicBezTo>
                  <a:cubicBezTo>
                    <a:pt x="44" y="10"/>
                    <a:pt x="50" y="56"/>
                    <a:pt x="40" y="9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9" name="Freeform 55"/>
            <p:cNvSpPr>
              <a:spLocks/>
            </p:cNvSpPr>
            <p:nvPr/>
          </p:nvSpPr>
          <p:spPr bwMode="auto">
            <a:xfrm>
              <a:off x="6569075" y="3482976"/>
              <a:ext cx="112713" cy="142875"/>
            </a:xfrm>
            <a:custGeom>
              <a:avLst/>
              <a:gdLst>
                <a:gd name="T0" fmla="*/ 0 w 30"/>
                <a:gd name="T1" fmla="*/ 0 h 38"/>
                <a:gd name="T2" fmla="*/ 30 w 30"/>
                <a:gd name="T3" fmla="*/ 11 h 38"/>
                <a:gd name="T4" fmla="*/ 23 w 30"/>
                <a:gd name="T5" fmla="*/ 38 h 38"/>
                <a:gd name="T6" fmla="*/ 0 w 30"/>
                <a:gd name="T7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38">
                  <a:moveTo>
                    <a:pt x="0" y="0"/>
                  </a:moveTo>
                  <a:cubicBezTo>
                    <a:pt x="14" y="0"/>
                    <a:pt x="23" y="4"/>
                    <a:pt x="30" y="11"/>
                  </a:cubicBezTo>
                  <a:cubicBezTo>
                    <a:pt x="28" y="20"/>
                    <a:pt x="25" y="29"/>
                    <a:pt x="23" y="38"/>
                  </a:cubicBezTo>
                  <a:cubicBezTo>
                    <a:pt x="11" y="30"/>
                    <a:pt x="9" y="12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0" name="Freeform 56"/>
            <p:cNvSpPr>
              <a:spLocks/>
            </p:cNvSpPr>
            <p:nvPr/>
          </p:nvSpPr>
          <p:spPr bwMode="auto">
            <a:xfrm>
              <a:off x="6378575" y="3502026"/>
              <a:ext cx="311150" cy="498475"/>
            </a:xfrm>
            <a:custGeom>
              <a:avLst/>
              <a:gdLst>
                <a:gd name="T0" fmla="*/ 43 w 83"/>
                <a:gd name="T1" fmla="*/ 133 h 133"/>
                <a:gd name="T2" fmla="*/ 30 w 83"/>
                <a:gd name="T3" fmla="*/ 127 h 133"/>
                <a:gd name="T4" fmla="*/ 56 w 83"/>
                <a:gd name="T5" fmla="*/ 60 h 133"/>
                <a:gd name="T6" fmla="*/ 0 w 83"/>
                <a:gd name="T7" fmla="*/ 29 h 133"/>
                <a:gd name="T8" fmla="*/ 82 w 83"/>
                <a:gd name="T9" fmla="*/ 66 h 133"/>
                <a:gd name="T10" fmla="*/ 43 w 83"/>
                <a:gd name="T11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33">
                  <a:moveTo>
                    <a:pt x="43" y="133"/>
                  </a:moveTo>
                  <a:cubicBezTo>
                    <a:pt x="38" y="132"/>
                    <a:pt x="36" y="127"/>
                    <a:pt x="30" y="127"/>
                  </a:cubicBezTo>
                  <a:cubicBezTo>
                    <a:pt x="31" y="102"/>
                    <a:pt x="61" y="89"/>
                    <a:pt x="56" y="60"/>
                  </a:cubicBezTo>
                  <a:cubicBezTo>
                    <a:pt x="52" y="38"/>
                    <a:pt x="26" y="25"/>
                    <a:pt x="0" y="29"/>
                  </a:cubicBezTo>
                  <a:cubicBezTo>
                    <a:pt x="31" y="0"/>
                    <a:pt x="81" y="29"/>
                    <a:pt x="82" y="66"/>
                  </a:cubicBezTo>
                  <a:cubicBezTo>
                    <a:pt x="83" y="96"/>
                    <a:pt x="58" y="118"/>
                    <a:pt x="43" y="1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1" name="Freeform 57"/>
            <p:cNvSpPr>
              <a:spLocks/>
            </p:cNvSpPr>
            <p:nvPr/>
          </p:nvSpPr>
          <p:spPr bwMode="auto">
            <a:xfrm>
              <a:off x="6832600" y="3570288"/>
              <a:ext cx="153988" cy="134938"/>
            </a:xfrm>
            <a:custGeom>
              <a:avLst/>
              <a:gdLst>
                <a:gd name="T0" fmla="*/ 41 w 41"/>
                <a:gd name="T1" fmla="*/ 7 h 36"/>
                <a:gd name="T2" fmla="*/ 16 w 41"/>
                <a:gd name="T3" fmla="*/ 25 h 36"/>
                <a:gd name="T4" fmla="*/ 2 w 41"/>
                <a:gd name="T5" fmla="*/ 36 h 36"/>
                <a:gd name="T6" fmla="*/ 4 w 41"/>
                <a:gd name="T7" fmla="*/ 7 h 36"/>
                <a:gd name="T8" fmla="*/ 41 w 41"/>
                <a:gd name="T9" fmla="*/ 7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36">
                  <a:moveTo>
                    <a:pt x="41" y="7"/>
                  </a:moveTo>
                  <a:cubicBezTo>
                    <a:pt x="35" y="15"/>
                    <a:pt x="24" y="18"/>
                    <a:pt x="16" y="25"/>
                  </a:cubicBezTo>
                  <a:cubicBezTo>
                    <a:pt x="12" y="28"/>
                    <a:pt x="10" y="36"/>
                    <a:pt x="2" y="36"/>
                  </a:cubicBezTo>
                  <a:cubicBezTo>
                    <a:pt x="0" y="28"/>
                    <a:pt x="7" y="19"/>
                    <a:pt x="4" y="7"/>
                  </a:cubicBezTo>
                  <a:cubicBezTo>
                    <a:pt x="13" y="0"/>
                    <a:pt x="32" y="0"/>
                    <a:pt x="41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2" name="Freeform 58"/>
            <p:cNvSpPr>
              <a:spLocks/>
            </p:cNvSpPr>
            <p:nvPr/>
          </p:nvSpPr>
          <p:spPr bwMode="auto">
            <a:xfrm>
              <a:off x="6538913" y="3689351"/>
              <a:ext cx="495300" cy="374650"/>
            </a:xfrm>
            <a:custGeom>
              <a:avLst/>
              <a:gdLst>
                <a:gd name="T0" fmla="*/ 116 w 132"/>
                <a:gd name="T1" fmla="*/ 69 h 100"/>
                <a:gd name="T2" fmla="*/ 70 w 132"/>
                <a:gd name="T3" fmla="*/ 36 h 100"/>
                <a:gd name="T4" fmla="*/ 0 w 132"/>
                <a:gd name="T5" fmla="*/ 92 h 100"/>
                <a:gd name="T6" fmla="*/ 13 w 132"/>
                <a:gd name="T7" fmla="*/ 78 h 100"/>
                <a:gd name="T8" fmla="*/ 32 w 132"/>
                <a:gd name="T9" fmla="*/ 53 h 100"/>
                <a:gd name="T10" fmla="*/ 52 w 132"/>
                <a:gd name="T11" fmla="*/ 13 h 100"/>
                <a:gd name="T12" fmla="*/ 126 w 132"/>
                <a:gd name="T13" fmla="*/ 36 h 100"/>
                <a:gd name="T14" fmla="*/ 116 w 132"/>
                <a:gd name="T15" fmla="*/ 69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2" h="100">
                  <a:moveTo>
                    <a:pt x="116" y="69"/>
                  </a:moveTo>
                  <a:cubicBezTo>
                    <a:pt x="124" y="43"/>
                    <a:pt x="92" y="21"/>
                    <a:pt x="70" y="36"/>
                  </a:cubicBezTo>
                  <a:cubicBezTo>
                    <a:pt x="51" y="49"/>
                    <a:pt x="41" y="100"/>
                    <a:pt x="0" y="92"/>
                  </a:cubicBezTo>
                  <a:cubicBezTo>
                    <a:pt x="1" y="83"/>
                    <a:pt x="8" y="83"/>
                    <a:pt x="13" y="78"/>
                  </a:cubicBezTo>
                  <a:cubicBezTo>
                    <a:pt x="18" y="73"/>
                    <a:pt x="27" y="61"/>
                    <a:pt x="32" y="53"/>
                  </a:cubicBezTo>
                  <a:cubicBezTo>
                    <a:pt x="39" y="38"/>
                    <a:pt x="40" y="19"/>
                    <a:pt x="52" y="13"/>
                  </a:cubicBezTo>
                  <a:cubicBezTo>
                    <a:pt x="78" y="0"/>
                    <a:pt x="116" y="13"/>
                    <a:pt x="126" y="36"/>
                  </a:cubicBezTo>
                  <a:cubicBezTo>
                    <a:pt x="129" y="43"/>
                    <a:pt x="132" y="64"/>
                    <a:pt x="116" y="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3" name="Freeform 59"/>
            <p:cNvSpPr>
              <a:spLocks/>
            </p:cNvSpPr>
            <p:nvPr/>
          </p:nvSpPr>
          <p:spPr bwMode="auto">
            <a:xfrm>
              <a:off x="6480175" y="3989388"/>
              <a:ext cx="52388" cy="55563"/>
            </a:xfrm>
            <a:custGeom>
              <a:avLst/>
              <a:gdLst>
                <a:gd name="T0" fmla="*/ 13 w 14"/>
                <a:gd name="T1" fmla="*/ 12 h 15"/>
                <a:gd name="T2" fmla="*/ 0 w 14"/>
                <a:gd name="T3" fmla="*/ 3 h 15"/>
                <a:gd name="T4" fmla="*/ 13 w 14"/>
                <a:gd name="T5" fmla="*/ 1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" h="15">
                  <a:moveTo>
                    <a:pt x="13" y="12"/>
                  </a:moveTo>
                  <a:cubicBezTo>
                    <a:pt x="7" y="15"/>
                    <a:pt x="1" y="10"/>
                    <a:pt x="0" y="3"/>
                  </a:cubicBezTo>
                  <a:cubicBezTo>
                    <a:pt x="7" y="0"/>
                    <a:pt x="14" y="5"/>
                    <a:pt x="13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26" name="矩形 25"/>
          <p:cNvSpPr/>
          <p:nvPr/>
        </p:nvSpPr>
        <p:spPr>
          <a:xfrm>
            <a:off x="2017403" y="3182937"/>
            <a:ext cx="4271288" cy="315898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zh-CN" altLang="en-US" b="1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（六）进一步加强新闻舆论工作</a:t>
            </a:r>
            <a:endParaRPr lang="zh-CN" altLang="zh-CN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775049" y="3182937"/>
            <a:ext cx="242354" cy="315898"/>
          </a:xfrm>
          <a:prstGeom prst="rect">
            <a:avLst/>
          </a:prstGeom>
          <a:solidFill>
            <a:srgbClr val="3C3C3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827584" y="186194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b="1" dirty="0">
                <a:latin typeface="微软雅黑" pitchFamily="34" charset="-122"/>
                <a:ea typeface="微软雅黑" pitchFamily="34" charset="-122"/>
              </a:rPr>
              <a:t>从严管党治党，全面开创我校党建工作新局面</a:t>
            </a:r>
            <a:endParaRPr lang="zh-CN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364575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23" grpId="0" animBg="1"/>
      <p:bldP spid="16" grpId="0" animBg="1"/>
      <p:bldP spid="17" grpId="0" animBg="1"/>
      <p:bldP spid="41" grpId="0" animBg="1"/>
      <p:bldP spid="26" grpId="0" animBg="1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流程图: 合并 38"/>
          <p:cNvSpPr/>
          <p:nvPr/>
        </p:nvSpPr>
        <p:spPr>
          <a:xfrm rot="16200000">
            <a:off x="-1171274" y="1004365"/>
            <a:ext cx="5328595" cy="3134774"/>
          </a:xfrm>
          <a:prstGeom prst="flowChartMerge">
            <a:avLst/>
          </a:prstGeom>
          <a:solidFill>
            <a:srgbClr val="FA4453">
              <a:alpha val="70000"/>
            </a:srgbClr>
          </a:solidFill>
          <a:ln w="9525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流程图: 合并 40"/>
          <p:cNvSpPr/>
          <p:nvPr/>
        </p:nvSpPr>
        <p:spPr>
          <a:xfrm rot="16200000">
            <a:off x="-811230" y="1203601"/>
            <a:ext cx="4608512" cy="2736305"/>
          </a:xfrm>
          <a:prstGeom prst="flowChartMerge">
            <a:avLst/>
          </a:prstGeom>
          <a:noFill/>
          <a:ln w="6350">
            <a:noFill/>
            <a:prstDash val="sysDash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流程图: 合并 43"/>
          <p:cNvSpPr/>
          <p:nvPr/>
        </p:nvSpPr>
        <p:spPr>
          <a:xfrm rot="5400000">
            <a:off x="8119048" y="2365106"/>
            <a:ext cx="392772" cy="374012"/>
          </a:xfrm>
          <a:prstGeom prst="flowChartMerg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2237744" y="1724533"/>
            <a:ext cx="6264696" cy="1308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zh-CN" altLang="en-US" sz="2800" b="1" dirty="0">
                <a:latin typeface="微软雅黑" pitchFamily="34" charset="-122"/>
                <a:ea typeface="微软雅黑" pitchFamily="34" charset="-122"/>
              </a:rPr>
              <a:t>贯彻落实党委领导下的校长负责</a:t>
            </a: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制</a:t>
            </a:r>
            <a:endParaRPr lang="en-US" altLang="zh-CN" sz="2800" b="1" dirty="0" smtClean="0">
              <a:latin typeface="微软雅黑" pitchFamily="34" charset="-122"/>
              <a:ea typeface="微软雅黑" pitchFamily="34" charset="-122"/>
            </a:endParaRPr>
          </a:p>
          <a:p>
            <a:pPr lvl="0" algn="ctr">
              <a:lnSpc>
                <a:spcPct val="150000"/>
              </a:lnSpc>
            </a:pP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保障</a:t>
            </a:r>
            <a:r>
              <a:rPr lang="zh-CN" altLang="en-US" sz="2800" b="1" dirty="0">
                <a:latin typeface="微软雅黑" pitchFamily="34" charset="-122"/>
                <a:ea typeface="微软雅黑" pitchFamily="34" charset="-122"/>
              </a:rPr>
              <a:t>年度工作圆满完成</a:t>
            </a:r>
            <a:endParaRPr lang="zh-CN" altLang="zh-CN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41602" y="2110087"/>
            <a:ext cx="1296142" cy="92333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lvl="0" algn="ctr"/>
            <a:r>
              <a:rPr lang="en-US" altLang="zh-CN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Che" panose="02030609000101010101" pitchFamily="49" charset="-127"/>
                <a:ea typeface="BatangChe" panose="02030609000101010101" pitchFamily="49" charset="-127"/>
              </a:rPr>
              <a:t>03</a:t>
            </a:r>
            <a:endParaRPr lang="zh-CN" altLang="zh-CN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Che" panose="02030609000101010101" pitchFamily="49" charset="-127"/>
              <a:ea typeface="BatangChe" panose="02030609000101010101" pitchFamily="49" charset="-127"/>
            </a:endParaRPr>
          </a:p>
        </p:txBody>
      </p:sp>
      <p:sp>
        <p:nvSpPr>
          <p:cNvPr id="59" name="矩形 58"/>
          <p:cNvSpPr/>
          <p:nvPr/>
        </p:nvSpPr>
        <p:spPr>
          <a:xfrm>
            <a:off x="0" y="5020022"/>
            <a:ext cx="9144000" cy="216024"/>
          </a:xfrm>
          <a:prstGeom prst="rect">
            <a:avLst/>
          </a:prstGeom>
          <a:solidFill>
            <a:srgbClr val="FA4453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4172659382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/>
        </p:nvSpPr>
        <p:spPr>
          <a:xfrm>
            <a:off x="-40918" y="-20538"/>
            <a:ext cx="9144000" cy="5081397"/>
          </a:xfrm>
          <a:prstGeom prst="rect">
            <a:avLst/>
          </a:prstGeom>
          <a:solidFill>
            <a:schemeClr val="dk1">
              <a:alpha val="3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CN" dirty="0"/>
          </a:p>
        </p:txBody>
      </p:sp>
      <p:sp>
        <p:nvSpPr>
          <p:cNvPr id="42" name="文本框 30"/>
          <p:cNvSpPr txBox="1"/>
          <p:nvPr/>
        </p:nvSpPr>
        <p:spPr>
          <a:xfrm>
            <a:off x="4034060" y="1687794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01</a:t>
            </a:r>
            <a:endParaRPr lang="zh-CN" altLang="en-US" dirty="0">
              <a:solidFill>
                <a:schemeClr val="bg1"/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grpSp>
        <p:nvGrpSpPr>
          <p:cNvPr id="14" name="Group 22"/>
          <p:cNvGrpSpPr>
            <a:grpSpLocks noChangeAspect="1"/>
          </p:cNvGrpSpPr>
          <p:nvPr/>
        </p:nvGrpSpPr>
        <p:grpSpPr bwMode="auto">
          <a:xfrm>
            <a:off x="3573893" y="1497797"/>
            <a:ext cx="1272156" cy="3057250"/>
            <a:chOff x="4878" y="287"/>
            <a:chExt cx="1656" cy="3689"/>
          </a:xfrm>
          <a:effectLst>
            <a:outerShdw blurRad="50800" dist="1016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6" name="AutoShape 21"/>
            <p:cNvSpPr>
              <a:spLocks noChangeAspect="1" noChangeArrowheads="1" noTextEdit="1"/>
            </p:cNvSpPr>
            <p:nvPr/>
          </p:nvSpPr>
          <p:spPr bwMode="auto">
            <a:xfrm>
              <a:off x="4878" y="287"/>
              <a:ext cx="1656" cy="3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7" name="Oval 23"/>
            <p:cNvSpPr>
              <a:spLocks noChangeArrowheads="1"/>
            </p:cNvSpPr>
            <p:nvPr/>
          </p:nvSpPr>
          <p:spPr bwMode="auto">
            <a:xfrm>
              <a:off x="5539" y="287"/>
              <a:ext cx="992" cy="99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8" name="Oval 24"/>
            <p:cNvSpPr>
              <a:spLocks noChangeArrowheads="1"/>
            </p:cNvSpPr>
            <p:nvPr/>
          </p:nvSpPr>
          <p:spPr bwMode="auto">
            <a:xfrm>
              <a:off x="4878" y="961"/>
              <a:ext cx="994" cy="99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9" name="Oval 25"/>
            <p:cNvSpPr>
              <a:spLocks noChangeArrowheads="1"/>
            </p:cNvSpPr>
            <p:nvPr/>
          </p:nvSpPr>
          <p:spPr bwMode="auto">
            <a:xfrm>
              <a:off x="5539" y="1633"/>
              <a:ext cx="992" cy="99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0" name="Oval 26"/>
            <p:cNvSpPr>
              <a:spLocks noChangeArrowheads="1"/>
            </p:cNvSpPr>
            <p:nvPr/>
          </p:nvSpPr>
          <p:spPr bwMode="auto">
            <a:xfrm>
              <a:off x="5539" y="2979"/>
              <a:ext cx="992" cy="99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1" name="Oval 27"/>
            <p:cNvSpPr>
              <a:spLocks noChangeArrowheads="1"/>
            </p:cNvSpPr>
            <p:nvPr/>
          </p:nvSpPr>
          <p:spPr bwMode="auto">
            <a:xfrm>
              <a:off x="4878" y="2307"/>
              <a:ext cx="994" cy="99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 33"/>
            <p:cNvSpPr>
              <a:spLocks/>
            </p:cNvSpPr>
            <p:nvPr/>
          </p:nvSpPr>
          <p:spPr bwMode="auto">
            <a:xfrm>
              <a:off x="5283" y="1341"/>
              <a:ext cx="755" cy="236"/>
            </a:xfrm>
            <a:custGeom>
              <a:avLst/>
              <a:gdLst>
                <a:gd name="T0" fmla="*/ 499 w 499"/>
                <a:gd name="T1" fmla="*/ 77 h 156"/>
                <a:gd name="T2" fmla="*/ 422 w 499"/>
                <a:gd name="T3" fmla="*/ 154 h 156"/>
                <a:gd name="T4" fmla="*/ 78 w 499"/>
                <a:gd name="T5" fmla="*/ 156 h 156"/>
                <a:gd name="T6" fmla="*/ 1 w 499"/>
                <a:gd name="T7" fmla="*/ 80 h 156"/>
                <a:gd name="T8" fmla="*/ 1 w 499"/>
                <a:gd name="T9" fmla="*/ 80 h 156"/>
                <a:gd name="T10" fmla="*/ 77 w 499"/>
                <a:gd name="T11" fmla="*/ 2 h 156"/>
                <a:gd name="T12" fmla="*/ 421 w 499"/>
                <a:gd name="T13" fmla="*/ 0 h 156"/>
                <a:gd name="T14" fmla="*/ 499 w 499"/>
                <a:gd name="T15" fmla="*/ 77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9" h="156">
                  <a:moveTo>
                    <a:pt x="499" y="77"/>
                  </a:moveTo>
                  <a:cubicBezTo>
                    <a:pt x="499" y="119"/>
                    <a:pt x="465" y="154"/>
                    <a:pt x="422" y="154"/>
                  </a:cubicBezTo>
                  <a:cubicBezTo>
                    <a:pt x="78" y="156"/>
                    <a:pt x="78" y="156"/>
                    <a:pt x="78" y="156"/>
                  </a:cubicBezTo>
                  <a:cubicBezTo>
                    <a:pt x="36" y="156"/>
                    <a:pt x="1" y="122"/>
                    <a:pt x="1" y="80"/>
                  </a:cubicBezTo>
                  <a:cubicBezTo>
                    <a:pt x="1" y="80"/>
                    <a:pt x="1" y="80"/>
                    <a:pt x="1" y="80"/>
                  </a:cubicBezTo>
                  <a:cubicBezTo>
                    <a:pt x="0" y="37"/>
                    <a:pt x="35" y="2"/>
                    <a:pt x="77" y="2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64" y="0"/>
                    <a:pt x="499" y="34"/>
                    <a:pt x="499" y="77"/>
                  </a:cubicBezTo>
                  <a:close/>
                </a:path>
              </a:pathLst>
            </a:custGeom>
            <a:solidFill>
              <a:srgbClr val="FEB40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 34"/>
            <p:cNvSpPr>
              <a:spLocks/>
            </p:cNvSpPr>
            <p:nvPr/>
          </p:nvSpPr>
          <p:spPr bwMode="auto">
            <a:xfrm>
              <a:off x="5370" y="3384"/>
              <a:ext cx="754" cy="237"/>
            </a:xfrm>
            <a:custGeom>
              <a:avLst/>
              <a:gdLst>
                <a:gd name="T0" fmla="*/ 499 w 499"/>
                <a:gd name="T1" fmla="*/ 77 h 157"/>
                <a:gd name="T2" fmla="*/ 422 w 499"/>
                <a:gd name="T3" fmla="*/ 154 h 157"/>
                <a:gd name="T4" fmla="*/ 78 w 499"/>
                <a:gd name="T5" fmla="*/ 156 h 157"/>
                <a:gd name="T6" fmla="*/ 0 w 499"/>
                <a:gd name="T7" fmla="*/ 80 h 157"/>
                <a:gd name="T8" fmla="*/ 0 w 499"/>
                <a:gd name="T9" fmla="*/ 80 h 157"/>
                <a:gd name="T10" fmla="*/ 77 w 499"/>
                <a:gd name="T11" fmla="*/ 2 h 157"/>
                <a:gd name="T12" fmla="*/ 421 w 499"/>
                <a:gd name="T13" fmla="*/ 0 h 157"/>
                <a:gd name="T14" fmla="*/ 499 w 499"/>
                <a:gd name="T15" fmla="*/ 77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9" h="157">
                  <a:moveTo>
                    <a:pt x="499" y="77"/>
                  </a:moveTo>
                  <a:cubicBezTo>
                    <a:pt x="499" y="119"/>
                    <a:pt x="465" y="154"/>
                    <a:pt x="422" y="154"/>
                  </a:cubicBezTo>
                  <a:cubicBezTo>
                    <a:pt x="78" y="156"/>
                    <a:pt x="78" y="156"/>
                    <a:pt x="78" y="156"/>
                  </a:cubicBezTo>
                  <a:cubicBezTo>
                    <a:pt x="35" y="157"/>
                    <a:pt x="1" y="122"/>
                    <a:pt x="0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37"/>
                    <a:pt x="34" y="3"/>
                    <a:pt x="77" y="2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64" y="0"/>
                    <a:pt x="498" y="34"/>
                    <a:pt x="499" y="77"/>
                  </a:cubicBezTo>
                  <a:close/>
                </a:path>
              </a:pathLst>
            </a:custGeom>
            <a:solidFill>
              <a:srgbClr val="7BA2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7" name="Freeform 35"/>
            <p:cNvSpPr>
              <a:spLocks/>
            </p:cNvSpPr>
            <p:nvPr/>
          </p:nvSpPr>
          <p:spPr bwMode="auto">
            <a:xfrm>
              <a:off x="5283" y="2689"/>
              <a:ext cx="755" cy="237"/>
            </a:xfrm>
            <a:custGeom>
              <a:avLst/>
              <a:gdLst>
                <a:gd name="T0" fmla="*/ 499 w 499"/>
                <a:gd name="T1" fmla="*/ 77 h 157"/>
                <a:gd name="T2" fmla="*/ 422 w 499"/>
                <a:gd name="T3" fmla="*/ 155 h 157"/>
                <a:gd name="T4" fmla="*/ 78 w 499"/>
                <a:gd name="T5" fmla="*/ 157 h 157"/>
                <a:gd name="T6" fmla="*/ 1 w 499"/>
                <a:gd name="T7" fmla="*/ 80 h 157"/>
                <a:gd name="T8" fmla="*/ 1 w 499"/>
                <a:gd name="T9" fmla="*/ 80 h 157"/>
                <a:gd name="T10" fmla="*/ 77 w 499"/>
                <a:gd name="T11" fmla="*/ 3 h 157"/>
                <a:gd name="T12" fmla="*/ 421 w 499"/>
                <a:gd name="T13" fmla="*/ 1 h 157"/>
                <a:gd name="T14" fmla="*/ 499 w 499"/>
                <a:gd name="T15" fmla="*/ 77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9" h="157">
                  <a:moveTo>
                    <a:pt x="499" y="77"/>
                  </a:moveTo>
                  <a:cubicBezTo>
                    <a:pt x="499" y="120"/>
                    <a:pt x="465" y="155"/>
                    <a:pt x="422" y="155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36" y="157"/>
                    <a:pt x="1" y="123"/>
                    <a:pt x="1" y="80"/>
                  </a:cubicBezTo>
                  <a:cubicBezTo>
                    <a:pt x="1" y="80"/>
                    <a:pt x="1" y="80"/>
                    <a:pt x="1" y="80"/>
                  </a:cubicBezTo>
                  <a:cubicBezTo>
                    <a:pt x="0" y="38"/>
                    <a:pt x="35" y="3"/>
                    <a:pt x="77" y="3"/>
                  </a:cubicBezTo>
                  <a:cubicBezTo>
                    <a:pt x="421" y="1"/>
                    <a:pt x="421" y="1"/>
                    <a:pt x="421" y="1"/>
                  </a:cubicBezTo>
                  <a:cubicBezTo>
                    <a:pt x="464" y="0"/>
                    <a:pt x="499" y="35"/>
                    <a:pt x="499" y="77"/>
                  </a:cubicBezTo>
                  <a:close/>
                </a:path>
              </a:pathLst>
            </a:custGeom>
            <a:solidFill>
              <a:srgbClr val="CA010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Freeform 36"/>
            <p:cNvSpPr>
              <a:spLocks/>
            </p:cNvSpPr>
            <p:nvPr/>
          </p:nvSpPr>
          <p:spPr bwMode="auto">
            <a:xfrm>
              <a:off x="5383" y="2012"/>
              <a:ext cx="753" cy="237"/>
            </a:xfrm>
            <a:custGeom>
              <a:avLst/>
              <a:gdLst>
                <a:gd name="T0" fmla="*/ 498 w 498"/>
                <a:gd name="T1" fmla="*/ 77 h 157"/>
                <a:gd name="T2" fmla="*/ 422 w 498"/>
                <a:gd name="T3" fmla="*/ 154 h 157"/>
                <a:gd name="T4" fmla="*/ 77 w 498"/>
                <a:gd name="T5" fmla="*/ 156 h 157"/>
                <a:gd name="T6" fmla="*/ 0 w 498"/>
                <a:gd name="T7" fmla="*/ 80 h 157"/>
                <a:gd name="T8" fmla="*/ 0 w 498"/>
                <a:gd name="T9" fmla="*/ 80 h 157"/>
                <a:gd name="T10" fmla="*/ 76 w 498"/>
                <a:gd name="T11" fmla="*/ 2 h 157"/>
                <a:gd name="T12" fmla="*/ 421 w 498"/>
                <a:gd name="T13" fmla="*/ 0 h 157"/>
                <a:gd name="T14" fmla="*/ 498 w 498"/>
                <a:gd name="T15" fmla="*/ 77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8" h="157">
                  <a:moveTo>
                    <a:pt x="498" y="77"/>
                  </a:moveTo>
                  <a:cubicBezTo>
                    <a:pt x="498" y="119"/>
                    <a:pt x="464" y="154"/>
                    <a:pt x="422" y="154"/>
                  </a:cubicBezTo>
                  <a:cubicBezTo>
                    <a:pt x="77" y="156"/>
                    <a:pt x="77" y="156"/>
                    <a:pt x="77" y="156"/>
                  </a:cubicBezTo>
                  <a:cubicBezTo>
                    <a:pt x="35" y="157"/>
                    <a:pt x="0" y="122"/>
                    <a:pt x="0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37"/>
                    <a:pt x="34" y="2"/>
                    <a:pt x="76" y="2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63" y="0"/>
                    <a:pt x="498" y="34"/>
                    <a:pt x="498" y="77"/>
                  </a:cubicBezTo>
                  <a:close/>
                </a:path>
              </a:pathLst>
            </a:custGeom>
            <a:solidFill>
              <a:srgbClr val="72007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9" name="Freeform 37"/>
            <p:cNvSpPr>
              <a:spLocks/>
            </p:cNvSpPr>
            <p:nvPr/>
          </p:nvSpPr>
          <p:spPr bwMode="auto">
            <a:xfrm>
              <a:off x="5383" y="650"/>
              <a:ext cx="753" cy="237"/>
            </a:xfrm>
            <a:custGeom>
              <a:avLst/>
              <a:gdLst>
                <a:gd name="T0" fmla="*/ 498 w 498"/>
                <a:gd name="T1" fmla="*/ 77 h 157"/>
                <a:gd name="T2" fmla="*/ 422 w 498"/>
                <a:gd name="T3" fmla="*/ 155 h 157"/>
                <a:gd name="T4" fmla="*/ 77 w 498"/>
                <a:gd name="T5" fmla="*/ 157 h 157"/>
                <a:gd name="T6" fmla="*/ 0 w 498"/>
                <a:gd name="T7" fmla="*/ 80 h 157"/>
                <a:gd name="T8" fmla="*/ 0 w 498"/>
                <a:gd name="T9" fmla="*/ 80 h 157"/>
                <a:gd name="T10" fmla="*/ 76 w 498"/>
                <a:gd name="T11" fmla="*/ 3 h 157"/>
                <a:gd name="T12" fmla="*/ 421 w 498"/>
                <a:gd name="T13" fmla="*/ 0 h 157"/>
                <a:gd name="T14" fmla="*/ 498 w 498"/>
                <a:gd name="T15" fmla="*/ 77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8" h="157">
                  <a:moveTo>
                    <a:pt x="498" y="77"/>
                  </a:moveTo>
                  <a:cubicBezTo>
                    <a:pt x="498" y="120"/>
                    <a:pt x="464" y="154"/>
                    <a:pt x="422" y="155"/>
                  </a:cubicBezTo>
                  <a:cubicBezTo>
                    <a:pt x="77" y="157"/>
                    <a:pt x="77" y="157"/>
                    <a:pt x="77" y="157"/>
                  </a:cubicBezTo>
                  <a:cubicBezTo>
                    <a:pt x="35" y="157"/>
                    <a:pt x="0" y="123"/>
                    <a:pt x="0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38"/>
                    <a:pt x="34" y="3"/>
                    <a:pt x="76" y="3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63" y="0"/>
                    <a:pt x="498" y="34"/>
                    <a:pt x="498" y="77"/>
                  </a:cubicBezTo>
                  <a:close/>
                </a:path>
              </a:pathLst>
            </a:custGeom>
            <a:solidFill>
              <a:srgbClr val="1DC18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pic>
        <p:nvPicPr>
          <p:cNvPr id="30" name="图片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8868" y="1687794"/>
            <a:ext cx="432048" cy="4627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2" name="直接连接符 1"/>
          <p:cNvCxnSpPr/>
          <p:nvPr/>
        </p:nvCxnSpPr>
        <p:spPr bwMode="auto">
          <a:xfrm>
            <a:off x="35496" y="714067"/>
            <a:ext cx="871296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31618" y="186194"/>
            <a:ext cx="6476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贯彻落实党委领导下的校长负责制，保障年度工作圆满完成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70018" y="-35630"/>
            <a:ext cx="1512168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dist"/>
            <a:r>
              <a:rPr lang="en-US" altLang="zh-CN" sz="5400" b="1" dirty="0" smtClean="0">
                <a:solidFill>
                  <a:srgbClr val="05AFC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en-US" altLang="zh-C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400" b="1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en-US" altLang="zh-C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400" b="1" dirty="0" smtClean="0">
                <a:solidFill>
                  <a:srgbClr val="FA445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endParaRPr lang="zh-CN" altLang="zh-CN" sz="5400" b="1" dirty="0">
              <a:solidFill>
                <a:srgbClr val="FA445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05842" y="886001"/>
            <a:ext cx="6287512" cy="31589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-36512" y="886001"/>
            <a:ext cx="242354" cy="315898"/>
          </a:xfrm>
          <a:prstGeom prst="rect">
            <a:avLst/>
          </a:prstGeom>
          <a:solidFill>
            <a:srgbClr val="3C3C3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205842" y="834266"/>
            <a:ext cx="6736102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>
            <a:defPPr>
              <a:defRPr lang="zh-CN"/>
            </a:defPPr>
            <a:lvl1pPr lvl="0">
              <a:defRPr b="1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（一）紧扣年度重点工作，扎实推进全年工作有序开展</a:t>
            </a:r>
            <a:endParaRPr lang="zh-CN" altLang="zh-CN" dirty="0"/>
          </a:p>
        </p:txBody>
      </p:sp>
      <p:sp>
        <p:nvSpPr>
          <p:cNvPr id="24" name="矩形 23"/>
          <p:cNvSpPr/>
          <p:nvPr/>
        </p:nvSpPr>
        <p:spPr>
          <a:xfrm>
            <a:off x="0" y="5020022"/>
            <a:ext cx="9144000" cy="216024"/>
          </a:xfrm>
          <a:prstGeom prst="rect">
            <a:avLst/>
          </a:prstGeom>
          <a:solidFill>
            <a:srgbClr val="FA4453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6" name="图片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79" y="33346"/>
            <a:ext cx="799605" cy="59418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915562" y="3993985"/>
            <a:ext cx="1245711" cy="442674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>
            <a:defPPr>
              <a:defRPr lang="zh-CN"/>
            </a:defPPr>
            <a:lvl1pPr>
              <a:defRPr sz="2000"/>
            </a:lvl1pPr>
          </a:lstStyle>
          <a:p>
            <a:r>
              <a:rPr lang="zh-CN" altLang="en-US" dirty="0" smtClean="0"/>
              <a:t>安</a:t>
            </a:r>
            <a:r>
              <a:rPr lang="zh-CN" altLang="en-US" dirty="0"/>
              <a:t>全</a:t>
            </a:r>
            <a:r>
              <a:rPr lang="zh-CN" altLang="en-US" dirty="0" smtClean="0"/>
              <a:t>稳定</a:t>
            </a:r>
            <a:endParaRPr lang="zh-CN" altLang="en-US" dirty="0"/>
          </a:p>
        </p:txBody>
      </p:sp>
      <p:sp>
        <p:nvSpPr>
          <p:cNvPr id="43" name="文本框 91"/>
          <p:cNvSpPr txBox="1"/>
          <p:nvPr/>
        </p:nvSpPr>
        <p:spPr>
          <a:xfrm>
            <a:off x="4106068" y="224726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02</a:t>
            </a:r>
            <a:endParaRPr lang="zh-CN" altLang="en-US" dirty="0">
              <a:solidFill>
                <a:schemeClr val="bg1"/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44" name="文本框 92"/>
          <p:cNvSpPr txBox="1"/>
          <p:nvPr/>
        </p:nvSpPr>
        <p:spPr>
          <a:xfrm>
            <a:off x="3890044" y="2839922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03</a:t>
            </a:r>
            <a:endParaRPr lang="zh-CN" altLang="en-US" dirty="0">
              <a:solidFill>
                <a:schemeClr val="bg1"/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45" name="文本框 93"/>
          <p:cNvSpPr txBox="1"/>
          <p:nvPr/>
        </p:nvSpPr>
        <p:spPr>
          <a:xfrm>
            <a:off x="4089936" y="3406694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04</a:t>
            </a:r>
            <a:endParaRPr lang="zh-CN" altLang="en-US" dirty="0">
              <a:solidFill>
                <a:schemeClr val="bg1"/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46" name="文本框 94"/>
          <p:cNvSpPr txBox="1"/>
          <p:nvPr/>
        </p:nvSpPr>
        <p:spPr>
          <a:xfrm>
            <a:off x="3899142" y="39827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05</a:t>
            </a:r>
            <a:endParaRPr lang="zh-CN" altLang="en-US" dirty="0">
              <a:solidFill>
                <a:schemeClr val="bg1"/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pic>
        <p:nvPicPr>
          <p:cNvPr id="47" name="图片 4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185" y="2237716"/>
            <a:ext cx="432048" cy="4627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8" name="图片 4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5231" y="3351553"/>
            <a:ext cx="432048" cy="4627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9" name="图片 4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6688" y="3931261"/>
            <a:ext cx="432048" cy="4627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0" name="图片 4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0972" y="2822263"/>
            <a:ext cx="432048" cy="4627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1" name="文本框 91"/>
          <p:cNvSpPr txBox="1"/>
          <p:nvPr/>
        </p:nvSpPr>
        <p:spPr>
          <a:xfrm>
            <a:off x="3899142" y="1712172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01</a:t>
            </a:r>
            <a:endParaRPr lang="zh-CN" altLang="en-US" dirty="0">
              <a:solidFill>
                <a:schemeClr val="bg1"/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4950425" y="1707654"/>
            <a:ext cx="2776061" cy="442674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zh-CN" altLang="en-US" sz="2000" dirty="0" smtClean="0"/>
              <a:t>博</a:t>
            </a:r>
            <a:r>
              <a:rPr lang="zh-CN" altLang="en-US" sz="2000" dirty="0"/>
              <a:t>士学位授予单位</a:t>
            </a:r>
            <a:r>
              <a:rPr lang="zh-CN" altLang="en-US" sz="2000" dirty="0" smtClean="0"/>
              <a:t>申报</a:t>
            </a:r>
            <a:endParaRPr lang="en-US" altLang="zh-CN" sz="2000" dirty="0"/>
          </a:p>
        </p:txBody>
      </p:sp>
      <p:sp>
        <p:nvSpPr>
          <p:cNvPr id="11" name="圆角矩形 10"/>
          <p:cNvSpPr/>
          <p:nvPr/>
        </p:nvSpPr>
        <p:spPr>
          <a:xfrm>
            <a:off x="1807002" y="2233845"/>
            <a:ext cx="1245711" cy="442674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zh-CN" altLang="en-US" sz="2000" dirty="0" smtClean="0"/>
              <a:t>人</a:t>
            </a:r>
            <a:r>
              <a:rPr lang="zh-CN" altLang="en-US" sz="2000" dirty="0"/>
              <a:t>才</a:t>
            </a:r>
            <a:r>
              <a:rPr lang="zh-CN" altLang="en-US" sz="2000" dirty="0" smtClean="0"/>
              <a:t>培养</a:t>
            </a:r>
            <a:endParaRPr lang="en-US" altLang="zh-CN" sz="2000" dirty="0"/>
          </a:p>
        </p:txBody>
      </p:sp>
      <p:sp>
        <p:nvSpPr>
          <p:cNvPr id="12" name="圆角矩形 11"/>
          <p:cNvSpPr/>
          <p:nvPr/>
        </p:nvSpPr>
        <p:spPr>
          <a:xfrm>
            <a:off x="4900610" y="2856074"/>
            <a:ext cx="1756886" cy="442674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zh-CN" altLang="en-US" sz="2000" dirty="0" smtClean="0"/>
              <a:t>师</a:t>
            </a:r>
            <a:r>
              <a:rPr lang="zh-CN" altLang="en-US" sz="2000" dirty="0"/>
              <a:t>资队伍</a:t>
            </a:r>
            <a:r>
              <a:rPr lang="zh-CN" altLang="en-US" sz="2000" dirty="0" smtClean="0"/>
              <a:t>建设</a:t>
            </a:r>
            <a:endParaRPr lang="en-US" altLang="zh-CN" sz="2000" dirty="0"/>
          </a:p>
        </p:txBody>
      </p:sp>
      <p:sp>
        <p:nvSpPr>
          <p:cNvPr id="13" name="圆角矩形 12"/>
          <p:cNvSpPr/>
          <p:nvPr/>
        </p:nvSpPr>
        <p:spPr>
          <a:xfrm>
            <a:off x="1046788" y="3398259"/>
            <a:ext cx="2018328" cy="442674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zh-CN" altLang="en-US" sz="2000" dirty="0" smtClean="0"/>
              <a:t>西</a:t>
            </a:r>
            <a:r>
              <a:rPr lang="zh-CN" altLang="en-US" sz="2000" dirty="0"/>
              <a:t>太湖校区</a:t>
            </a:r>
            <a:r>
              <a:rPr lang="zh-CN" altLang="en-US" sz="2000" dirty="0" smtClean="0"/>
              <a:t>建设</a:t>
            </a:r>
            <a:endParaRPr lang="en-US" altLang="zh-CN" sz="2000" dirty="0"/>
          </a:p>
        </p:txBody>
      </p:sp>
    </p:spTree>
    <p:extLst>
      <p:ext uri="{BB962C8B-B14F-4D97-AF65-F5344CB8AC3E}">
        <p14:creationId xmlns="" xmlns:p14="http://schemas.microsoft.com/office/powerpoint/2010/main" val="2362206304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24" grpId="0" animBg="1"/>
      <p:bldP spid="15" grpId="0" animBg="1"/>
      <p:bldP spid="43" grpId="0"/>
      <p:bldP spid="44" grpId="0"/>
      <p:bldP spid="45" grpId="0"/>
      <p:bldP spid="46" grpId="0"/>
      <p:bldP spid="51" grpId="0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/>
        </p:nvCxnSpPr>
        <p:spPr bwMode="auto">
          <a:xfrm>
            <a:off x="179512" y="714067"/>
            <a:ext cx="871296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370018" y="-35630"/>
            <a:ext cx="1512168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dist"/>
            <a:r>
              <a:rPr lang="en-US" altLang="zh-CN" sz="5400" b="1" dirty="0" smtClean="0">
                <a:solidFill>
                  <a:srgbClr val="05AFC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en-US" altLang="zh-C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400" b="1" dirty="0" smtClean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en-US" altLang="zh-C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400" b="1" dirty="0" smtClean="0">
                <a:solidFill>
                  <a:srgbClr val="FA445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endParaRPr lang="zh-CN" altLang="zh-CN" sz="5400" b="1" dirty="0">
              <a:solidFill>
                <a:srgbClr val="FA445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953056" y="1323057"/>
            <a:ext cx="6431528" cy="31589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10702" y="1323057"/>
            <a:ext cx="242354" cy="315898"/>
          </a:xfrm>
          <a:prstGeom prst="rect">
            <a:avLst/>
          </a:prstGeom>
          <a:solidFill>
            <a:srgbClr val="3C3C3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710702" y="1323057"/>
            <a:ext cx="6736102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>
            <a:defPPr>
              <a:defRPr lang="zh-CN"/>
            </a:defPPr>
            <a:lvl1pPr lvl="0">
              <a:defRPr b="1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 smtClean="0"/>
              <a:t>   （</a:t>
            </a:r>
            <a:r>
              <a:rPr lang="zh-CN" altLang="en-US" dirty="0"/>
              <a:t>二）贯彻党委领导下的校长负责制，健全决策议事机制</a:t>
            </a:r>
            <a:endParaRPr lang="zh-CN" altLang="zh-CN" dirty="0"/>
          </a:p>
        </p:txBody>
      </p:sp>
      <p:sp>
        <p:nvSpPr>
          <p:cNvPr id="24" name="矩形 23"/>
          <p:cNvSpPr/>
          <p:nvPr/>
        </p:nvSpPr>
        <p:spPr>
          <a:xfrm>
            <a:off x="0" y="4927476"/>
            <a:ext cx="9144000" cy="216024"/>
          </a:xfrm>
          <a:prstGeom prst="rect">
            <a:avLst/>
          </a:prstGeom>
          <a:solidFill>
            <a:srgbClr val="FA4453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6" name="图片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1470"/>
            <a:ext cx="799605" cy="594188"/>
          </a:xfrm>
          <a:prstGeom prst="rect">
            <a:avLst/>
          </a:prstGeom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ackgroundRemoval t="0" b="100000" l="1594" r="100000">
                        <a14:foregroundMark x1="56972" y1="67054" x2="56972" y2="67054"/>
                        <a14:foregroundMark x1="54980" y1="71899" x2="54980" y2="71899"/>
                        <a14:foregroundMark x1="52590" y1="68992" x2="52590" y2="68992"/>
                        <a14:foregroundMark x1="49004" y1="66279" x2="49004" y2="66279"/>
                        <a14:foregroundMark x1="42629" y1="67248" x2="42629" y2="67248"/>
                        <a14:foregroundMark x1="66135" y1="68605" x2="66135" y2="68605"/>
                        <a14:foregroundMark x1="69323" y1="67054" x2="69323" y2="67054"/>
                        <a14:foregroundMark x1="33466" y1="68605" x2="33466" y2="68605"/>
                        <a14:foregroundMark x1="35857" y1="67054" x2="35857" y2="67054"/>
                        <a14:foregroundMark x1="42231" y1="78488" x2="42231" y2="78488"/>
                        <a14:foregroundMark x1="22709" y1="68798" x2="22709" y2="68798"/>
                        <a14:foregroundMark x1="89641" y1="71124" x2="89641" y2="71124"/>
                        <a14:foregroundMark x1="82869" y1="75775" x2="82869" y2="75775"/>
                        <a14:foregroundMark x1="87649" y1="90504" x2="87649" y2="90504"/>
                        <a14:foregroundMark x1="91235" y1="87209" x2="91235" y2="87209"/>
                        <a14:foregroundMark x1="90438" y1="82946" x2="90438" y2="82946"/>
                        <a14:foregroundMark x1="89243" y1="80426" x2="89243" y2="80426"/>
                        <a14:foregroundMark x1="86853" y1="78295" x2="86853" y2="78295"/>
                        <a14:foregroundMark x1="80876" y1="71899" x2="80876" y2="71899"/>
                        <a14:foregroundMark x1="80478" y1="71512" x2="80478" y2="71512"/>
                        <a14:foregroundMark x1="79681" y1="71124" x2="79681" y2="71124"/>
                        <a14:foregroundMark x1="75299" y1="69961" x2="75299" y2="69961"/>
                        <a14:foregroundMark x1="74104" y1="70155" x2="74104" y2="70155"/>
                        <a14:foregroundMark x1="77291" y1="68217" x2="77291" y2="68217"/>
                        <a14:foregroundMark x1="81673" y1="66279" x2="81673" y2="66279"/>
                        <a14:foregroundMark x1="29084" y1="83527" x2="29084" y2="83527"/>
                        <a14:foregroundMark x1="33466" y1="77713" x2="33466" y2="77713"/>
                        <a14:foregroundMark x1="32669" y1="77132" x2="32669" y2="77132"/>
                        <a14:foregroundMark x1="37849" y1="82558" x2="37849" y2="82558"/>
                        <a14:foregroundMark x1="45418" y1="85659" x2="47410" y2="85659"/>
                        <a14:foregroundMark x1="52590" y1="83527" x2="52590" y2="83527"/>
                        <a14:foregroundMark x1="4781" y1="92248" x2="4781" y2="92248"/>
                        <a14:foregroundMark x1="9562" y1="87597" x2="9562" y2="87597"/>
                        <a14:foregroundMark x1="15139" y1="85271" x2="15139" y2="85271"/>
                        <a14:foregroundMark x1="41036" y1="8527" x2="41036" y2="8527"/>
                        <a14:foregroundMark x1="36653" y1="7171" x2="36653" y2="7171"/>
                        <a14:foregroundMark x1="29880" y1="5814" x2="29880" y2="5814"/>
                        <a14:foregroundMark x1="25498" y1="8333" x2="25498" y2="8333"/>
                        <a14:foregroundMark x1="23108" y1="9884" x2="23108" y2="9884"/>
                        <a14:foregroundMark x1="24303" y1="12791" x2="24303" y2="12791"/>
                        <a14:foregroundMark x1="19522" y1="9690" x2="19522" y2="9690"/>
                        <a14:foregroundMark x1="15538" y1="10078" x2="15538" y2="10078"/>
                        <a14:foregroundMark x1="62550" y1="75000" x2="62550" y2="75000"/>
                        <a14:foregroundMark x1="50996" y1="9690" x2="50996" y2="9690"/>
                        <a14:foregroundMark x1="50598" y1="12791" x2="50598" y2="127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1835">
            <a:off x="679634" y="1621016"/>
            <a:ext cx="1986710" cy="3008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矩形 22"/>
          <p:cNvSpPr/>
          <p:nvPr/>
        </p:nvSpPr>
        <p:spPr>
          <a:xfrm>
            <a:off x="3014154" y="3003798"/>
            <a:ext cx="5439958" cy="3422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2771800" y="3003798"/>
            <a:ext cx="242354" cy="358004"/>
          </a:xfrm>
          <a:prstGeom prst="rect">
            <a:avLst/>
          </a:prstGeom>
          <a:solidFill>
            <a:srgbClr val="3C3C3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3014154" y="3003798"/>
            <a:ext cx="5439958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>
            <a:defPPr>
              <a:defRPr lang="zh-CN"/>
            </a:defPPr>
            <a:lvl1pPr lvl="0">
              <a:defRPr b="1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（三）明确校内行政工作责任清单，杜绝管理缺位</a:t>
            </a:r>
            <a:endParaRPr lang="zh-CN" altLang="zh-CN" dirty="0"/>
          </a:p>
        </p:txBody>
      </p:sp>
      <p:sp>
        <p:nvSpPr>
          <p:cNvPr id="30" name="TextBox 29"/>
          <p:cNvSpPr txBox="1"/>
          <p:nvPr/>
        </p:nvSpPr>
        <p:spPr>
          <a:xfrm>
            <a:off x="827584" y="195486"/>
            <a:ext cx="6476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贯彻落实党委领导下的校长负责制，保障年度工作圆满完成</a:t>
            </a:r>
          </a:p>
        </p:txBody>
      </p:sp>
    </p:spTree>
    <p:extLst>
      <p:ext uri="{BB962C8B-B14F-4D97-AF65-F5344CB8AC3E}">
        <p14:creationId xmlns="" xmlns:p14="http://schemas.microsoft.com/office/powerpoint/2010/main" val="66454422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23" grpId="0" animBg="1"/>
      <p:bldP spid="27" grpId="0" animBg="1"/>
      <p:bldP spid="28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2043</TotalTime>
  <Words>764</Words>
  <Application>Microsoft Office PowerPoint</Application>
  <PresentationFormat>全屏显示(16:9)</PresentationFormat>
  <Paragraphs>118</Paragraphs>
  <Slides>19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0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杨睿</dc:creator>
  <cp:lastModifiedBy>Sky123.Org</cp:lastModifiedBy>
  <cp:revision>170</cp:revision>
  <dcterms:created xsi:type="dcterms:W3CDTF">1988-01-08T08:00:09Z</dcterms:created>
  <dcterms:modified xsi:type="dcterms:W3CDTF">2017-05-10T08:49:01Z</dcterms:modified>
</cp:coreProperties>
</file>